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12192000"/>
  <p:embeddedFontLst>
    <p:embeddedFont>
      <p:font typeface="Noto Sans KR"/>
      <p:regular r:id="rId39"/>
      <p:bold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OqjjLlY6n0WQF7zJ7kPxhND8A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2CF391-D26A-463F-9708-CD3817F9732B}">
  <a:tblStyle styleId="{DE2CF391-D26A-463F-9708-CD3817F973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0687D3-6A8B-4321-8004-8DD9C51A683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KR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KR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3eb09a040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b3eb09a040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b3eb09a040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3eb09a040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b3eb09a040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b3eb09a040_1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3eb09a040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b3eb09a040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b3eb09a040_1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3eb09a040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b3eb09a040_1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b3eb09a040_1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3eb09a040_1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b3eb09a040_1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b3eb09a040_1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3eb09a040_1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b3eb09a040_1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b3eb09a040_1_4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b35069ec2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ab35069ec2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ab35069ec2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b35069ec2_5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ab35069ec2_5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ab35069ec2_5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b35069ec2_5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3ab35069ec2_5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ab35069ec2_5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b27b3145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ab27b3145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ab27b3145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ab27b3145f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3ab27b3145f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3ab27b3145f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ab3a68787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ab3a68787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ab3a68787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b27b3145f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ab27b3145f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ab27b3145f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b27b3145f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3ab27b3145f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ab27b3145f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ab27b3145f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3ab27b3145f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3ab27b3145f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b35069ec2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3ab35069ec2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ab35069ec2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ab35069ec2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3ab35069ec2_2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3ab35069ec2_2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ab35069ec2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3ab35069ec2_2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3ab35069ec2_2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b27b3145f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ab27b3145f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b27b3145f_1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3eb09a04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3eb09a04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3eb09a04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3eb09a040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b3eb09a040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b3eb09a040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3eb09a040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b3eb09a040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b3eb09a040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42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11" Type="http://schemas.openxmlformats.org/officeDocument/2006/relationships/image" Target="../media/image34.png"/><Relationship Id="rId10" Type="http://schemas.openxmlformats.org/officeDocument/2006/relationships/image" Target="../media/image41.png"/><Relationship Id="rId9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8.png"/><Relationship Id="rId8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10" Type="http://schemas.openxmlformats.org/officeDocument/2006/relationships/image" Target="../media/image39.png"/><Relationship Id="rId9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Relationship Id="rId10" Type="http://schemas.openxmlformats.org/officeDocument/2006/relationships/image" Target="../media/image57.png"/><Relationship Id="rId9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Relationship Id="rId8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55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5762/KAIS.2023.24.6.105" TargetMode="External"/><Relationship Id="rId10" Type="http://schemas.openxmlformats.org/officeDocument/2006/relationships/hyperlink" Target="https://doi.org/10.1016/j.csbj.2021.03.003" TargetMode="External"/><Relationship Id="rId13" Type="http://schemas.openxmlformats.org/officeDocument/2006/relationships/hyperlink" Target="https://doi.org/10.1371/journal.pone.0117034" TargetMode="External"/><Relationship Id="rId12" Type="http://schemas.openxmlformats.org/officeDocument/2006/relationships/hyperlink" Target="https://doi.org/10.5762/KAIS.2023.24.6.10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i.org/10.1016/j.socscimed.2025.118046" TargetMode="External"/><Relationship Id="rId4" Type="http://schemas.openxmlformats.org/officeDocument/2006/relationships/hyperlink" Target="https://doi.org/10.1016/j.socscimed.2025.118046" TargetMode="External"/><Relationship Id="rId9" Type="http://schemas.openxmlformats.org/officeDocument/2006/relationships/hyperlink" Target="https://doi.org/10.1016/j.csbj.2021.03.003" TargetMode="External"/><Relationship Id="rId14" Type="http://schemas.openxmlformats.org/officeDocument/2006/relationships/hyperlink" Target="https://doi.org/10.1371/journal.pone.0117034" TargetMode="External"/><Relationship Id="rId5" Type="http://schemas.openxmlformats.org/officeDocument/2006/relationships/hyperlink" Target="https://doi.org/10.1007/s11606-022-07548-8" TargetMode="External"/><Relationship Id="rId6" Type="http://schemas.openxmlformats.org/officeDocument/2006/relationships/hyperlink" Target="https://doi.org/10.1007/s11606-022-07548-8" TargetMode="External"/><Relationship Id="rId7" Type="http://schemas.openxmlformats.org/officeDocument/2006/relationships/hyperlink" Target="https://doi.org/10.2337/dci20-0053" TargetMode="External"/><Relationship Id="rId8" Type="http://schemas.openxmlformats.org/officeDocument/2006/relationships/hyperlink" Target="https://doi.org/10.2337/dci20-0053" TargetMode="Externa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371/journal.pmed.1001230" TargetMode="External"/><Relationship Id="rId10" Type="http://schemas.openxmlformats.org/officeDocument/2006/relationships/hyperlink" Target="https://doi.org/10.1186/s12933-021-01434-z" TargetMode="External"/><Relationship Id="rId13" Type="http://schemas.openxmlformats.org/officeDocument/2006/relationships/hyperlink" Target="https://doi.org/10.1001/jamanetworkopen.2024.51837" TargetMode="External"/><Relationship Id="rId12" Type="http://schemas.openxmlformats.org/officeDocument/2006/relationships/hyperlink" Target="https://doi.org/10.1371/journal.pmed.1001230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i.org/10.3389/fpubh.2023.1197947" TargetMode="External"/><Relationship Id="rId4" Type="http://schemas.openxmlformats.org/officeDocument/2006/relationships/hyperlink" Target="https://doi.org/10.3389/fpubh.2023.1197947" TargetMode="External"/><Relationship Id="rId9" Type="http://schemas.openxmlformats.org/officeDocument/2006/relationships/hyperlink" Target="https://doi.org/10.1186/s12933-021-01434-z" TargetMode="External"/><Relationship Id="rId15" Type="http://schemas.openxmlformats.org/officeDocument/2006/relationships/hyperlink" Target="https://doi.org/10.1186/s12889-025-24359-8" TargetMode="External"/><Relationship Id="rId14" Type="http://schemas.openxmlformats.org/officeDocument/2006/relationships/hyperlink" Target="https://doi.org/10.1001/jamanetworkopen.2024.51837" TargetMode="External"/><Relationship Id="rId16" Type="http://schemas.openxmlformats.org/officeDocument/2006/relationships/hyperlink" Target="https://doi.org/10.1186/s12889-025-24359-8" TargetMode="External"/><Relationship Id="rId5" Type="http://schemas.openxmlformats.org/officeDocument/2006/relationships/hyperlink" Target="https://doi.org/10.52403/ijhsr.20240136" TargetMode="External"/><Relationship Id="rId6" Type="http://schemas.openxmlformats.org/officeDocument/2006/relationships/hyperlink" Target="https://doi.org/10.52403/ijhsr.20240136" TargetMode="External"/><Relationship Id="rId7" Type="http://schemas.openxmlformats.org/officeDocument/2006/relationships/hyperlink" Target="https://doi.org/10.52403/ijhsr.20240136" TargetMode="External"/><Relationship Id="rId8" Type="http://schemas.openxmlformats.org/officeDocument/2006/relationships/hyperlink" Target="https://doi.org/10.52403/ijhsr.2024013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bl" dir="5400000" dist="3810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p1"/>
          <p:cNvPicPr preferRelativeResize="0"/>
          <p:nvPr/>
        </p:nvPicPr>
        <p:blipFill rotWithShape="1">
          <a:blip r:embed="rId3">
            <a:alphaModFix/>
          </a:blip>
          <a:srcRect b="-20317" l="0" r="0" t="-20317"/>
          <a:stretch/>
        </p:blipFill>
        <p:spPr>
          <a:xfrm>
            <a:off x="7315200" y="0"/>
            <a:ext cx="48764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0" y="0"/>
            <a:ext cx="12191695" cy="75895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 txBox="1"/>
          <p:nvPr/>
        </p:nvSpPr>
        <p:spPr>
          <a:xfrm>
            <a:off x="228600" y="6467551"/>
            <a:ext cx="1724558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Data Science &amp; Analytics Team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" name="Google Shape;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1378" y="649589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 txBox="1"/>
          <p:nvPr/>
        </p:nvSpPr>
        <p:spPr>
          <a:xfrm>
            <a:off x="10761574" y="6467551"/>
            <a:ext cx="1295705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Generated by AI Slides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761695" y="1178662"/>
            <a:ext cx="952805" cy="38405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"/>
          <p:cNvPicPr preferRelativeResize="0"/>
          <p:nvPr/>
        </p:nvPicPr>
        <p:blipFill rotWithShape="1">
          <a:blip r:embed="rId5">
            <a:alphaModFix/>
          </a:blip>
          <a:srcRect b="0" l="-47848" r="-47848" t="0"/>
          <a:stretch/>
        </p:blipFill>
        <p:spPr>
          <a:xfrm>
            <a:off x="761695" y="4549140"/>
            <a:ext cx="2286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 txBox="1"/>
          <p:nvPr/>
        </p:nvSpPr>
        <p:spPr>
          <a:xfrm>
            <a:off x="990295" y="4512564"/>
            <a:ext cx="48463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" name="Google Shape;27;p1"/>
          <p:cNvPicPr preferRelativeResize="0"/>
          <p:nvPr/>
        </p:nvPicPr>
        <p:blipFill rotWithShape="1">
          <a:blip r:embed="rId6">
            <a:alphaModFix/>
          </a:blip>
          <a:srcRect b="0" l="-35616" r="-35616" t="0"/>
          <a:stretch/>
        </p:blipFill>
        <p:spPr>
          <a:xfrm>
            <a:off x="761695" y="4869180"/>
            <a:ext cx="2286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 txBox="1"/>
          <p:nvPr/>
        </p:nvSpPr>
        <p:spPr>
          <a:xfrm>
            <a:off x="990295" y="4832604"/>
            <a:ext cx="360274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1"/>
          <p:cNvPicPr preferRelativeResize="0"/>
          <p:nvPr/>
        </p:nvPicPr>
        <p:blipFill rotWithShape="1">
          <a:blip r:embed="rId7">
            <a:alphaModFix/>
          </a:blip>
          <a:srcRect b="0" l="-47848" r="-47848" t="0"/>
          <a:stretch/>
        </p:blipFill>
        <p:spPr>
          <a:xfrm>
            <a:off x="761695" y="5189220"/>
            <a:ext cx="2286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990295" y="5152644"/>
            <a:ext cx="48463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작성일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" name="Google Shape;31;p1"/>
          <p:cNvPicPr preferRelativeResize="0"/>
          <p:nvPr/>
        </p:nvPicPr>
        <p:blipFill rotWithShape="1">
          <a:blip r:embed="rId8">
            <a:alphaModFix/>
          </a:blip>
          <a:srcRect b="0" l="-64156" r="-64156" t="0"/>
          <a:stretch/>
        </p:blipFill>
        <p:spPr>
          <a:xfrm>
            <a:off x="761695" y="5509260"/>
            <a:ext cx="2286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/>
        </p:nvSpPr>
        <p:spPr>
          <a:xfrm>
            <a:off x="990295" y="5473598"/>
            <a:ext cx="360274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출처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761695" y="1512418"/>
            <a:ext cx="1877263" cy="277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5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ANALYSIS REPORT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761695" y="1807769"/>
            <a:ext cx="10896905" cy="1534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11827"/>
                </a:solidFill>
              </a:rPr>
              <a:t>머신러닝 기반 당뇨병 진단 예측 모델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761695" y="3427171"/>
            <a:ext cx="6829654" cy="33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Noto Sans KR"/>
              <a:buNone/>
            </a:pPr>
            <a:r>
              <a:rPr b="0" i="0" lang="en-US" sz="18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Kaggle Playground Series S5E12 (Diabetes Prediction Challenge)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1597457" y="4512564"/>
            <a:ext cx="2646274" cy="200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합성 당뇨 예측 데이터 (Train/Test Dataset)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597457" y="4832604"/>
            <a:ext cx="3103474" cy="200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진단 확률 예측 및 위험 요인에 대한 통계적 가설 검정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597457" y="5152644"/>
            <a:ext cx="1170432" cy="200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2025년 12월 </a:t>
            </a:r>
            <a:r>
              <a:rPr lang="en-US" sz="10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31</a:t>
            </a: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일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1597457" y="5473598"/>
            <a:ext cx="2656332" cy="200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Kaggle S5E12, ML분석.pdf, 통계분석.html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" name="Google Shape;40;p1"/>
          <p:cNvPicPr preferRelativeResize="0"/>
          <p:nvPr/>
        </p:nvPicPr>
        <p:blipFill rotWithShape="1">
          <a:blip r:embed="rId8">
            <a:alphaModFix/>
          </a:blip>
          <a:srcRect b="0" l="-64155" r="-64155" t="0"/>
          <a:stretch/>
        </p:blipFill>
        <p:spPr>
          <a:xfrm>
            <a:off x="739694" y="5822646"/>
            <a:ext cx="2286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/>
        </p:nvSpPr>
        <p:spPr>
          <a:xfrm>
            <a:off x="968294" y="5786984"/>
            <a:ext cx="36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1"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조원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1575456" y="5786984"/>
            <a:ext cx="26562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김새한,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송미영, 이세미, 조가영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3eb09a040_1_25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b3eb09a040_1_2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b3eb09a040_1_25"/>
          <p:cNvSpPr/>
          <p:nvPr/>
        </p:nvSpPr>
        <p:spPr>
          <a:xfrm>
            <a:off x="15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b3eb09a040_1_25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b3eb09a040_1_25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b3eb09a040_1_25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b3eb09a040_1_25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Design</a:t>
            </a: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b3eb09a040_1_25"/>
          <p:cNvSpPr txBox="1"/>
          <p:nvPr/>
        </p:nvSpPr>
        <p:spPr>
          <a:xfrm>
            <a:off x="609900" y="666600"/>
            <a:ext cx="4658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EDA(탐색적 데이터 분석)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b3eb09a040_1_25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b3eb09a040_1_25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b3eb09a040_1_25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b3eb09a040_1_25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b3eb09a040_1_25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b3eb09a040_1_25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b3eb09a040_1_25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grpSp>
        <p:nvGrpSpPr>
          <p:cNvPr id="252" name="Google Shape;252;g3b3eb09a040_1_25"/>
          <p:cNvGrpSpPr/>
          <p:nvPr/>
        </p:nvGrpSpPr>
        <p:grpSpPr>
          <a:xfrm>
            <a:off x="749270" y="1674818"/>
            <a:ext cx="4401000" cy="1171200"/>
            <a:chOff x="738445" y="2444069"/>
            <a:chExt cx="4401000" cy="1171200"/>
          </a:xfrm>
        </p:grpSpPr>
        <p:sp>
          <p:nvSpPr>
            <p:cNvPr id="253" name="Google Shape;253;g3b3eb09a040_1_25"/>
            <p:cNvSpPr/>
            <p:nvPr/>
          </p:nvSpPr>
          <p:spPr>
            <a:xfrm>
              <a:off x="738445" y="2444069"/>
              <a:ext cx="4401000" cy="1171200"/>
            </a:xfrm>
            <a:prstGeom prst="rect">
              <a:avLst/>
            </a:prstGeom>
            <a:solidFill>
              <a:srgbClr val="FE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3b3eb09a040_1_25"/>
            <p:cNvSpPr/>
            <p:nvPr/>
          </p:nvSpPr>
          <p:spPr>
            <a:xfrm>
              <a:off x="738445" y="2444069"/>
              <a:ext cx="38400" cy="1171200"/>
            </a:xfrm>
            <a:prstGeom prst="rect">
              <a:avLst/>
            </a:prstGeom>
            <a:solidFill>
              <a:srgbClr val="EF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3b3eb09a040_1_25"/>
            <p:cNvSpPr txBox="1"/>
            <p:nvPr/>
          </p:nvSpPr>
          <p:spPr>
            <a:xfrm>
              <a:off x="920352" y="2487370"/>
              <a:ext cx="39939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C0000"/>
                  </a:solidFill>
                </a:rPr>
                <a:t>Shape</a:t>
              </a:r>
              <a:endParaRPr b="1" sz="16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train : (700000, 26)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test : </a:t>
              </a:r>
              <a:r>
                <a:rPr lang="en-US">
                  <a:solidFill>
                    <a:schemeClr val="dk1"/>
                  </a:solidFill>
                </a:rPr>
                <a:t> (300000, 25)</a:t>
              </a:r>
              <a:endParaRPr/>
            </a:p>
          </p:txBody>
        </p:sp>
      </p:grpSp>
      <p:grpSp>
        <p:nvGrpSpPr>
          <p:cNvPr id="256" name="Google Shape;256;g3b3eb09a040_1_25"/>
          <p:cNvGrpSpPr/>
          <p:nvPr/>
        </p:nvGrpSpPr>
        <p:grpSpPr>
          <a:xfrm>
            <a:off x="727623" y="3221089"/>
            <a:ext cx="4401002" cy="1171226"/>
            <a:chOff x="716798" y="3926025"/>
            <a:chExt cx="4401002" cy="1171226"/>
          </a:xfrm>
        </p:grpSpPr>
        <p:sp>
          <p:nvSpPr>
            <p:cNvPr id="257" name="Google Shape;257;g3b3eb09a040_1_25"/>
            <p:cNvSpPr/>
            <p:nvPr/>
          </p:nvSpPr>
          <p:spPr>
            <a:xfrm>
              <a:off x="716800" y="3926051"/>
              <a:ext cx="4401000" cy="1171200"/>
            </a:xfrm>
            <a:prstGeom prst="rect">
              <a:avLst/>
            </a:prstGeom>
            <a:solidFill>
              <a:srgbClr val="ECFD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3b3eb09a040_1_25"/>
            <p:cNvSpPr/>
            <p:nvPr/>
          </p:nvSpPr>
          <p:spPr>
            <a:xfrm>
              <a:off x="716798" y="3926025"/>
              <a:ext cx="38400" cy="1146600"/>
            </a:xfrm>
            <a:prstGeom prst="rect">
              <a:avLst/>
            </a:prstGeom>
            <a:solidFill>
              <a:srgbClr val="10B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3b3eb09a040_1_25"/>
            <p:cNvSpPr txBox="1"/>
            <p:nvPr/>
          </p:nvSpPr>
          <p:spPr>
            <a:xfrm>
              <a:off x="823802" y="3972820"/>
              <a:ext cx="3993900" cy="8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59669"/>
                  </a:solidFill>
                </a:rPr>
                <a:t>Target</a:t>
              </a:r>
              <a:endParaRPr b="1" sz="1600">
                <a:solidFill>
                  <a:srgbClr val="05966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‘diagnosed_diabetes’ : (0: NO, 1: Yes)</a:t>
              </a:r>
              <a:r>
                <a:rPr lang="en-US" sz="1500">
                  <a:solidFill>
                    <a:srgbClr val="2563EB"/>
                  </a:solidFill>
                  <a:highlight>
                    <a:srgbClr val="999999"/>
                  </a:highlight>
                </a:rPr>
                <a:t> </a:t>
              </a:r>
              <a:endParaRPr sz="1500">
                <a:solidFill>
                  <a:srgbClr val="2563EB"/>
                </a:solidFill>
                <a:highlight>
                  <a:srgbClr val="999999"/>
                </a:highlight>
              </a:endParaRPr>
            </a:p>
          </p:txBody>
        </p:sp>
      </p:grpSp>
      <p:grpSp>
        <p:nvGrpSpPr>
          <p:cNvPr id="260" name="Google Shape;260;g3b3eb09a040_1_25"/>
          <p:cNvGrpSpPr/>
          <p:nvPr/>
        </p:nvGrpSpPr>
        <p:grpSpPr>
          <a:xfrm>
            <a:off x="738178" y="4732548"/>
            <a:ext cx="4412097" cy="1200026"/>
            <a:chOff x="727353" y="5218075"/>
            <a:chExt cx="4412097" cy="1200026"/>
          </a:xfrm>
        </p:grpSpPr>
        <p:sp>
          <p:nvSpPr>
            <p:cNvPr id="261" name="Google Shape;261;g3b3eb09a040_1_25"/>
            <p:cNvSpPr/>
            <p:nvPr/>
          </p:nvSpPr>
          <p:spPr>
            <a:xfrm>
              <a:off x="738450" y="5218076"/>
              <a:ext cx="4401000" cy="1171200"/>
            </a:xfrm>
            <a:prstGeom prst="rect">
              <a:avLst/>
            </a:prstGeom>
            <a:solidFill>
              <a:srgbClr val="F9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3b3eb09a040_1_25"/>
            <p:cNvSpPr/>
            <p:nvPr/>
          </p:nvSpPr>
          <p:spPr>
            <a:xfrm flipH="1">
              <a:off x="727353" y="5218075"/>
              <a:ext cx="38400" cy="1171200"/>
            </a:xfrm>
            <a:prstGeom prst="rect">
              <a:avLst/>
            </a:prstGeom>
            <a:solidFill>
              <a:srgbClr val="9CA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3b3eb09a040_1_25"/>
            <p:cNvSpPr txBox="1"/>
            <p:nvPr/>
          </p:nvSpPr>
          <p:spPr>
            <a:xfrm>
              <a:off x="879675" y="5300601"/>
              <a:ext cx="3993900" cy="11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null / NA / Duplicated</a:t>
              </a:r>
              <a:endParaRPr b="1" sz="16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      </a:t>
              </a:r>
              <a:r>
                <a:rPr lang="en-US" sz="2300">
                  <a:solidFill>
                    <a:schemeClr val="dk1"/>
                  </a:solidFill>
                </a:rPr>
                <a:t>x</a:t>
              </a:r>
              <a:endParaRPr sz="2300">
                <a:solidFill>
                  <a:srgbClr val="2563EB"/>
                </a:solidFill>
                <a:highlight>
                  <a:srgbClr val="999999"/>
                </a:highlight>
              </a:endParaRPr>
            </a:p>
          </p:txBody>
        </p:sp>
      </p:grpSp>
      <p:pic>
        <p:nvPicPr>
          <p:cNvPr id="264" name="Google Shape;264;g3b3eb09a040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050" y="1364200"/>
            <a:ext cx="3050076" cy="4885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g3b3eb09a040_1_25"/>
          <p:cNvGrpSpPr/>
          <p:nvPr/>
        </p:nvGrpSpPr>
        <p:grpSpPr>
          <a:xfrm>
            <a:off x="9692450" y="4153200"/>
            <a:ext cx="1590325" cy="2212573"/>
            <a:chOff x="6467000" y="1333975"/>
            <a:chExt cx="1590325" cy="2212573"/>
          </a:xfrm>
        </p:grpSpPr>
        <p:sp>
          <p:nvSpPr>
            <p:cNvPr id="266" name="Google Shape;266;g3b3eb09a040_1_25"/>
            <p:cNvSpPr/>
            <p:nvPr/>
          </p:nvSpPr>
          <p:spPr>
            <a:xfrm>
              <a:off x="6467000" y="1334048"/>
              <a:ext cx="1590300" cy="2212500"/>
            </a:xfrm>
            <a:prstGeom prst="rect">
              <a:avLst/>
            </a:prstGeom>
            <a:solidFill>
              <a:srgbClr val="E0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3b3eb09a040_1_25"/>
            <p:cNvSpPr/>
            <p:nvPr/>
          </p:nvSpPr>
          <p:spPr>
            <a:xfrm>
              <a:off x="6467000" y="1333975"/>
              <a:ext cx="13800" cy="2194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3b3eb09a040_1_25"/>
            <p:cNvSpPr txBox="1"/>
            <p:nvPr/>
          </p:nvSpPr>
          <p:spPr>
            <a:xfrm>
              <a:off x="6611325" y="1508250"/>
              <a:ext cx="1446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2563EB"/>
                  </a:solidFill>
                </a:rPr>
                <a:t>Data types</a:t>
              </a:r>
              <a:endParaRPr b="1" sz="1500">
                <a:solidFill>
                  <a:srgbClr val="2563E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2563EB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int64 : 13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float64 : 5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object : 6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(encoding </a:t>
              </a:r>
              <a:r>
                <a:rPr lang="en-US">
                  <a:solidFill>
                    <a:schemeClr val="dk1"/>
                  </a:solidFill>
                </a:rPr>
                <a:t>필요)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3eb09a040_1_73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b3eb09a040_1_7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b3eb09a040_1_73"/>
          <p:cNvSpPr/>
          <p:nvPr/>
        </p:nvSpPr>
        <p:spPr>
          <a:xfrm>
            <a:off x="-1586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b3eb09a040_1_73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b3eb09a040_1_73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b3eb09a040_1_73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b3eb09a040_1_73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b3eb09a040_1_73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기초통계량(1)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b3eb09a040_1_73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b3eb09a040_1_73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b3eb09a040_1_73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b3eb09a040_1_73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b3eb09a040_1_73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b3eb09a040_1_73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b3eb09a040_1_73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graphicFrame>
        <p:nvGraphicFramePr>
          <p:cNvPr id="289" name="Google Shape;289;g3b3eb09a040_1_73"/>
          <p:cNvGraphicFramePr/>
          <p:nvPr/>
        </p:nvGraphicFramePr>
        <p:xfrm>
          <a:off x="144020" y="1760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{6F0687D3-6A8B-4321-8004-8DD9C51A6830}</a:tableStyleId>
              </a:tblPr>
              <a:tblGrid>
                <a:gridCol w="613375"/>
                <a:gridCol w="781600"/>
                <a:gridCol w="1547350"/>
                <a:gridCol w="1790200"/>
                <a:gridCol w="888275"/>
                <a:gridCol w="1506025"/>
                <a:gridCol w="1409625"/>
                <a:gridCol w="657775"/>
                <a:gridCol w="1338650"/>
                <a:gridCol w="1052325"/>
              </a:tblGrid>
              <a:tr h="5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alcohol_consumption_per_week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physical_activity_minutes_per_week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diet_score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sleep_hours_per_day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screen_time_hours_per_day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bmi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waist_to_hip_ratio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systolic_bp</a:t>
                      </a:r>
                      <a:endParaRPr b="1"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mean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50.36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2.07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80.23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5.96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7.0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6.01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25.87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116.29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std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11.66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1.05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51.20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1.46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0.9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2.02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2.86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0.04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11.01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min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3.1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0.60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15.10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0.68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91.00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25%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49.00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6.4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4.60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23.90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0.83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108.00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50%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71.00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7.0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25.90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116.00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75%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58.00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96.00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7.6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7.40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27.80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0.88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max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89.00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747.00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9.90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9.9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16.50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38.40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1.05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163.00</a:t>
                      </a:r>
                      <a:endParaRPr sz="1200"/>
                    </a:p>
                  </a:txBody>
                  <a:tcPr marT="91425" marB="91425" marR="91425" marL="91425">
                    <a:lnL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3eb09a040_1_117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b3eb09a040_1_11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b3eb09a040_1_117"/>
          <p:cNvSpPr/>
          <p:nvPr/>
        </p:nvSpPr>
        <p:spPr>
          <a:xfrm>
            <a:off x="-1586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b3eb09a040_1_117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b3eb09a040_1_117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b3eb09a040_1_117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b3eb09a040_1_117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b3eb09a040_1_117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기초통계량(2)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b3eb09a040_1_117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b3eb09a040_1_117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b3eb09a040_1_117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b3eb09a040_1_117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b3eb09a040_1_117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b3eb09a040_1_117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b3eb09a040_1_117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graphicFrame>
        <p:nvGraphicFramePr>
          <p:cNvPr id="310" name="Google Shape;310;g3b3eb09a040_1_117"/>
          <p:cNvGraphicFramePr/>
          <p:nvPr/>
        </p:nvGraphicFramePr>
        <p:xfrm>
          <a:off x="50683" y="1792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{6F0687D3-6A8B-4321-8004-8DD9C51A6830}</a:tableStyleId>
              </a:tblPr>
              <a:tblGrid>
                <a:gridCol w="704100"/>
                <a:gridCol w="940325"/>
                <a:gridCol w="821650"/>
                <a:gridCol w="1291250"/>
                <a:gridCol w="1137750"/>
                <a:gridCol w="1279250"/>
                <a:gridCol w="940975"/>
                <a:gridCol w="1659375"/>
                <a:gridCol w="1486050"/>
                <a:gridCol w="1641000"/>
              </a:tblGrid>
              <a:tr h="5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53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diastolic_bp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heart_rate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cholesterol_total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hdl_cholesterol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ldl_cholesterol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triglycerides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family_history_diabetes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hypertension_history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cardiovascular_history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mean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75.44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70.17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186.82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53.82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102.91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123.08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0.15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0.18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0.03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std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6.83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6.94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16.73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8.27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19.02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24.74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0.36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0.39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0.17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min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117.00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25%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65.00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175.00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48.00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89.00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106.00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50%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187.00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103.00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123.00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75%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199.00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59.00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116.00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139.00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max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289.00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205.00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290.00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</a:t>
                      </a:r>
                      <a:endParaRPr sz="1200"/>
                    </a:p>
                  </a:txBody>
                  <a:tcPr marT="91425" marB="91425" marR="91425" marL="91425">
                    <a:lnL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3eb09a040_1_142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b3eb09a040_1_14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b3eb09a040_1_142"/>
          <p:cNvSpPr/>
          <p:nvPr/>
        </p:nvSpPr>
        <p:spPr>
          <a:xfrm>
            <a:off x="-12791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b3eb09a040_1_142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b3eb09a040_1_142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b3eb09a040_1_142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b3eb09a040_1_142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b3eb09a040_1_142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Boxplot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b3eb09a040_1_142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b3eb09a040_1_142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b3eb09a040_1_142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b3eb09a040_1_142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b3eb09a040_1_142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b3eb09a040_1_142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b3eb09a040_1_142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331" name="Google Shape;331;g3b3eb09a040_1_142"/>
          <p:cNvSpPr/>
          <p:nvPr/>
        </p:nvSpPr>
        <p:spPr>
          <a:xfrm>
            <a:off x="687500" y="1584850"/>
            <a:ext cx="10704300" cy="46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b3eb09a040_1_142"/>
          <p:cNvSpPr txBox="1"/>
          <p:nvPr/>
        </p:nvSpPr>
        <p:spPr>
          <a:xfrm>
            <a:off x="936975" y="18116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g3b3eb09a040_1_142"/>
          <p:cNvGrpSpPr/>
          <p:nvPr/>
        </p:nvGrpSpPr>
        <p:grpSpPr>
          <a:xfrm>
            <a:off x="8433650" y="2211717"/>
            <a:ext cx="2755026" cy="3769717"/>
            <a:chOff x="513245" y="2204005"/>
            <a:chExt cx="4401000" cy="1177669"/>
          </a:xfrm>
        </p:grpSpPr>
        <p:sp>
          <p:nvSpPr>
            <p:cNvPr id="334" name="Google Shape;334;g3b3eb09a040_1_142"/>
            <p:cNvSpPr/>
            <p:nvPr/>
          </p:nvSpPr>
          <p:spPr>
            <a:xfrm>
              <a:off x="513245" y="2204005"/>
              <a:ext cx="4401000" cy="1171200"/>
            </a:xfrm>
            <a:prstGeom prst="rect">
              <a:avLst/>
            </a:prstGeom>
            <a:solidFill>
              <a:srgbClr val="FE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3b3eb09a040_1_142"/>
            <p:cNvSpPr/>
            <p:nvPr/>
          </p:nvSpPr>
          <p:spPr>
            <a:xfrm>
              <a:off x="513245" y="2210474"/>
              <a:ext cx="38400" cy="1171200"/>
            </a:xfrm>
            <a:prstGeom prst="rect">
              <a:avLst/>
            </a:prstGeom>
            <a:solidFill>
              <a:srgbClr val="EF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3b3eb09a040_1_142"/>
            <p:cNvSpPr txBox="1"/>
            <p:nvPr/>
          </p:nvSpPr>
          <p:spPr>
            <a:xfrm>
              <a:off x="716791" y="2254250"/>
              <a:ext cx="3993900" cy="10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rgbClr val="CC0000"/>
                  </a:solidFill>
                </a:rPr>
                <a:t>이상치 많고 치우친 분포</a:t>
              </a:r>
              <a:endParaRPr b="1" sz="17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baseline="30000" lang="en-US" sz="3000">
                  <a:solidFill>
                    <a:schemeClr val="dk1"/>
                  </a:solidFill>
                </a:rPr>
                <a:t>➡️</a:t>
              </a:r>
              <a:r>
                <a:rPr baseline="30000" lang="en-US" sz="2900">
                  <a:solidFill>
                    <a:schemeClr val="dk1"/>
                  </a:solidFill>
                </a:rPr>
                <a:t> log변환 고려</a:t>
              </a:r>
              <a:endParaRPr baseline="30000" sz="2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-US" sz="2900">
                  <a:solidFill>
                    <a:schemeClr val="dk1"/>
                  </a:solidFill>
                </a:rPr>
                <a:t>➡️log변환 필요</a:t>
              </a:r>
              <a:endParaRPr baseline="30000" sz="2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g3b3eb09a040_1_142"/>
          <p:cNvGrpSpPr/>
          <p:nvPr/>
        </p:nvGrpSpPr>
        <p:grpSpPr>
          <a:xfrm>
            <a:off x="399896" y="2028887"/>
            <a:ext cx="7853629" cy="3952768"/>
            <a:chOff x="609771" y="1699250"/>
            <a:chExt cx="7853629" cy="3952768"/>
          </a:xfrm>
        </p:grpSpPr>
        <p:pic>
          <p:nvPicPr>
            <p:cNvPr id="338" name="Google Shape;338;g3b3eb09a040_1_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20550" y="1740676"/>
              <a:ext cx="2710076" cy="182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g3b3eb09a040_1_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1525" y="1699250"/>
              <a:ext cx="2611875" cy="190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340" name="Google Shape;340;g3b3eb09a040_1_1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771" y="3733505"/>
              <a:ext cx="2338517" cy="1801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341" name="Google Shape;341;g3b3eb09a040_1_1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20550" y="3647375"/>
              <a:ext cx="2710074" cy="190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342" name="Google Shape;342;g3b3eb09a040_1_1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8401" y="1792400"/>
              <a:ext cx="2241248" cy="170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3b3eb09a040_1_1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02868" y="3616618"/>
              <a:ext cx="2611875" cy="203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g3b3eb09a040_1_142"/>
          <p:cNvSpPr/>
          <p:nvPr/>
        </p:nvSpPr>
        <p:spPr>
          <a:xfrm>
            <a:off x="2811533" y="2077262"/>
            <a:ext cx="2817300" cy="1785000"/>
          </a:xfrm>
          <a:prstGeom prst="rect">
            <a:avLst/>
          </a:prstGeom>
          <a:noFill/>
          <a:ln cap="flat" cmpd="sng" w="381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b3eb09a040_1_142"/>
          <p:cNvSpPr/>
          <p:nvPr/>
        </p:nvSpPr>
        <p:spPr>
          <a:xfrm>
            <a:off x="2827875" y="3923400"/>
            <a:ext cx="2755200" cy="2058300"/>
          </a:xfrm>
          <a:prstGeom prst="rect">
            <a:avLst/>
          </a:prstGeom>
          <a:noFill/>
          <a:ln cap="flat" cmpd="sng" w="381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b3eb09a040_1_142"/>
          <p:cNvSpPr/>
          <p:nvPr/>
        </p:nvSpPr>
        <p:spPr>
          <a:xfrm>
            <a:off x="5583000" y="3923400"/>
            <a:ext cx="2670300" cy="2058300"/>
          </a:xfrm>
          <a:prstGeom prst="rect">
            <a:avLst/>
          </a:prstGeom>
          <a:noFill/>
          <a:ln cap="flat" cmpd="sng" w="381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b3eb09a040_1_142"/>
          <p:cNvSpPr/>
          <p:nvPr/>
        </p:nvSpPr>
        <p:spPr>
          <a:xfrm>
            <a:off x="451250" y="2077250"/>
            <a:ext cx="2290200" cy="1785000"/>
          </a:xfrm>
          <a:prstGeom prst="rect">
            <a:avLst/>
          </a:prstGeom>
          <a:noFill/>
          <a:ln cap="flat" cmpd="sng" w="381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3eb09a040_1_330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b3eb09a040_1_33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b3eb09a040_1_330"/>
          <p:cNvSpPr/>
          <p:nvPr/>
        </p:nvSpPr>
        <p:spPr>
          <a:xfrm>
            <a:off x="-1586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6" name="Google Shape;356;g3b3eb09a040_1_330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b3eb09a040_1_330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b3eb09a040_1_330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b3eb09a040_1_330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b3eb09a040_1_330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이진변수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3b3eb09a040_1_330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b3eb09a040_1_330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b3eb09a040_1_330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b3eb09a040_1_330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b3eb09a040_1_330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b3eb09a040_1_330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b3eb09a040_1_330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368" name="Google Shape;368;g3b3eb09a040_1_330"/>
          <p:cNvSpPr txBox="1"/>
          <p:nvPr/>
        </p:nvSpPr>
        <p:spPr>
          <a:xfrm>
            <a:off x="1433025" y="20157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b3eb09a040_1_330"/>
          <p:cNvSpPr/>
          <p:nvPr/>
        </p:nvSpPr>
        <p:spPr>
          <a:xfrm>
            <a:off x="8940300" y="2015725"/>
            <a:ext cx="2955600" cy="14166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0" name="Google Shape;370;g3b3eb09a040_1_330"/>
          <p:cNvGraphicFramePr/>
          <p:nvPr/>
        </p:nvGraphicFramePr>
        <p:xfrm>
          <a:off x="8872314" y="20649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{6F0687D3-6A8B-4321-8004-8DD9C51A6830}</a:tableStyleId>
              </a:tblPr>
              <a:tblGrid>
                <a:gridCol w="1899100"/>
                <a:gridCol w="7554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b="1" sz="10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/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family_history_diabetes</a:t>
                      </a:r>
                      <a:endParaRPr b="1" sz="10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0.149401</a:t>
                      </a:r>
                      <a:endParaRPr sz="10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/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hypertension_history</a:t>
                      </a:r>
                      <a:endParaRPr b="1" sz="10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0.181990</a:t>
                      </a:r>
                      <a:endParaRPr sz="10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/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EF4444"/>
                          </a:solidFill>
                          <a:highlight>
                            <a:srgbClr val="FFFFFF"/>
                          </a:highlight>
                        </a:rPr>
                        <a:t>cardiovascular_history</a:t>
                      </a:r>
                      <a:endParaRPr b="1" sz="1050">
                        <a:solidFill>
                          <a:srgbClr val="EF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0.030324</a:t>
                      </a:r>
                      <a:endParaRPr sz="105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sp>
        <p:nvSpPr>
          <p:cNvPr id="371" name="Google Shape;371;g3b3eb09a040_1_330"/>
          <p:cNvSpPr/>
          <p:nvPr/>
        </p:nvSpPr>
        <p:spPr>
          <a:xfrm>
            <a:off x="8789850" y="3849450"/>
            <a:ext cx="2955600" cy="13182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cardiovascular_history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불균형이 크므로 분석 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효과크기(Cramér’s V) 반영하는 등 고려 필요</a:t>
            </a:r>
            <a:endParaRPr/>
          </a:p>
        </p:txBody>
      </p:sp>
      <p:pic>
        <p:nvPicPr>
          <p:cNvPr id="372" name="Google Shape;372;g3b3eb09a040_1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" y="1391175"/>
            <a:ext cx="77186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3eb09a040_1_417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b3eb09a040_1_41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b3eb09a040_1_417"/>
          <p:cNvSpPr/>
          <p:nvPr/>
        </p:nvSpPr>
        <p:spPr>
          <a:xfrm>
            <a:off x="18906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1" name="Google Shape;381;g3b3eb09a040_1_417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b3eb09a040_1_417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3b3eb09a040_1_417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b3eb09a040_1_417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b3eb09a040_1_417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 변수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b3eb09a040_1_417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b3eb09a040_1_417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b3eb09a040_1_417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b3eb09a040_1_417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b3eb09a040_1_417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b3eb09a040_1_417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b3eb09a040_1_417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393" name="Google Shape;393;g3b3eb09a040_1_417"/>
          <p:cNvSpPr txBox="1"/>
          <p:nvPr/>
        </p:nvSpPr>
        <p:spPr>
          <a:xfrm>
            <a:off x="1433025" y="20157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g3b3eb09a040_1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038" y="1402680"/>
            <a:ext cx="7871025" cy="50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b35069ec2_5_2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ab35069ec2_5_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ab35069ec2_5_2"/>
          <p:cNvSpPr/>
          <p:nvPr/>
        </p:nvSpPr>
        <p:spPr>
          <a:xfrm>
            <a:off x="910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3" name="Google Shape;403;g3ab35069ec2_5_2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ab35069ec2_5_2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3ab35069ec2_5_2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ab35069ec2_5_2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ab35069ec2_5_2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카테고리 변수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ab35069ec2_5_2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ab35069ec2_5_2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ab35069ec2_5_2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ab35069ec2_5_2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ab35069ec2_5_2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ab35069ec2_5_2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3ab35069ec2_5_2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415" name="Google Shape;415;g3ab35069ec2_5_2"/>
          <p:cNvSpPr txBox="1"/>
          <p:nvPr/>
        </p:nvSpPr>
        <p:spPr>
          <a:xfrm>
            <a:off x="1433025" y="20157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g3ab35069ec2_5_2"/>
          <p:cNvPicPr preferRelativeResize="0"/>
          <p:nvPr/>
        </p:nvPicPr>
        <p:blipFill rotWithShape="1">
          <a:blip r:embed="rId3">
            <a:alphaModFix/>
          </a:blip>
          <a:srcRect b="51121" l="0" r="0" t="0"/>
          <a:stretch/>
        </p:blipFill>
        <p:spPr>
          <a:xfrm>
            <a:off x="1303250" y="1334100"/>
            <a:ext cx="9585499" cy="32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ab35069ec2_5_2"/>
          <p:cNvSpPr/>
          <p:nvPr/>
        </p:nvSpPr>
        <p:spPr>
          <a:xfrm>
            <a:off x="7808761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Education_level(</a:t>
            </a:r>
            <a:r>
              <a:rPr lang="en-US"/>
              <a:t>학력)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100">
                <a:solidFill>
                  <a:schemeClr val="dk1"/>
                </a:solidFill>
              </a:rPr>
              <a:t>고졸(Highschool)</a:t>
            </a:r>
            <a:r>
              <a:rPr lang="en-US" sz="1100">
                <a:solidFill>
                  <a:schemeClr val="dk1"/>
                </a:solidFill>
              </a:rPr>
              <a:t> 학력자가 가장 많으며, 그 뒤 학사(Graduate) 학위 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1"/>
                </a:solidFill>
              </a:rPr>
              <a:t>석/박사 이상고학력(Postgra</a:t>
            </a:r>
            <a:r>
              <a:rPr lang="en-US" sz="1100">
                <a:solidFill>
                  <a:schemeClr val="dk1"/>
                </a:solidFill>
              </a:rPr>
              <a:t>duate</a:t>
            </a:r>
            <a:r>
              <a:rPr lang="en-US" sz="1100">
                <a:solidFill>
                  <a:schemeClr val="dk1"/>
                </a:solidFill>
              </a:rPr>
              <a:t>), 정규 교육 부재(No formal) 비율은 상대적으로 낮음.</a:t>
            </a:r>
            <a:endParaRPr/>
          </a:p>
        </p:txBody>
      </p:sp>
      <p:sp>
        <p:nvSpPr>
          <p:cNvPr id="418" name="Google Shape;418;g3ab35069ec2_5_2"/>
          <p:cNvSpPr/>
          <p:nvPr/>
        </p:nvSpPr>
        <p:spPr>
          <a:xfrm>
            <a:off x="4686317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Ethnicity(</a:t>
            </a:r>
            <a:r>
              <a:rPr lang="en-US"/>
              <a:t>인종)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100">
                <a:solidFill>
                  <a:schemeClr val="dk1"/>
                </a:solidFill>
              </a:rPr>
              <a:t>백인(White)</a:t>
            </a:r>
            <a:r>
              <a:rPr lang="en-US" sz="1100">
                <a:solidFill>
                  <a:schemeClr val="dk1"/>
                </a:solidFill>
              </a:rPr>
              <a:t> 그룹이 압도적으로 가장 높은 비중을 차지</a:t>
            </a:r>
            <a:endParaRPr sz="1100">
              <a:solidFill>
                <a:schemeClr val="dk1"/>
              </a:solidFill>
            </a:endParaRPr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1"/>
                </a:solidFill>
              </a:rPr>
              <a:t>그 뒤로 히스패닉(Hispanic), 흑인(Black), 아시아인(Asian) 순으로 </a:t>
            </a:r>
            <a:r>
              <a:rPr b="1" lang="en-US" sz="1100">
                <a:solidFill>
                  <a:schemeClr val="dk1"/>
                </a:solidFill>
              </a:rPr>
              <a:t>class 간 불균형 </a:t>
            </a:r>
            <a:endParaRPr b="1"/>
          </a:p>
        </p:txBody>
      </p:sp>
      <p:sp>
        <p:nvSpPr>
          <p:cNvPr id="419" name="Google Shape;419;g3ab35069ec2_5_2"/>
          <p:cNvSpPr/>
          <p:nvPr/>
        </p:nvSpPr>
        <p:spPr>
          <a:xfrm>
            <a:off x="1563873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Gender(</a:t>
            </a:r>
            <a:r>
              <a:rPr lang="en-US"/>
              <a:t>성별)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성비는 분석에 영향을 줄 만큼 크지 않음</a:t>
            </a:r>
            <a:endParaRPr sz="1200"/>
          </a:p>
          <a:p>
            <a:pPr indent="-30480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other은 별도 처리 필요하지 않음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b35069ec2_5_29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ab35069ec2_5_29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ab35069ec2_5_29"/>
          <p:cNvSpPr/>
          <p:nvPr/>
        </p:nvSpPr>
        <p:spPr>
          <a:xfrm>
            <a:off x="910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8" name="Google Shape;428;g3ab35069ec2_5_29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ab35069ec2_5_29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3ab35069ec2_5_29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ab35069ec2_5_29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ab35069ec2_5_29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카테고리 변수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ab35069ec2_5_29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ab35069ec2_5_29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ab35069ec2_5_29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ab35069ec2_5_29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ab35069ec2_5_29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ab35069ec2_5_29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16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3ab35069ec2_5_29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440" name="Google Shape;440;g3ab35069ec2_5_29"/>
          <p:cNvSpPr txBox="1"/>
          <p:nvPr/>
        </p:nvSpPr>
        <p:spPr>
          <a:xfrm>
            <a:off x="1433025" y="20157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ab35069ec2_5_29"/>
          <p:cNvSpPr/>
          <p:nvPr/>
        </p:nvSpPr>
        <p:spPr>
          <a:xfrm>
            <a:off x="7808761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Employment_status(</a:t>
            </a:r>
            <a:r>
              <a:rPr lang="en-US"/>
              <a:t>고용형태</a:t>
            </a:r>
            <a:r>
              <a:rPr lang="en-US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1"/>
                </a:solidFill>
              </a:rPr>
              <a:t>취업 상태(Employed)가 대다수</a:t>
            </a:r>
            <a:endParaRPr sz="1100">
              <a:solidFill>
                <a:schemeClr val="dk1"/>
              </a:solidFill>
            </a:endParaRPr>
          </a:p>
          <a:p>
            <a:pPr indent="-29845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class 분귤형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442" name="Google Shape;442;g3ab35069ec2_5_29"/>
          <p:cNvSpPr/>
          <p:nvPr/>
        </p:nvSpPr>
        <p:spPr>
          <a:xfrm>
            <a:off x="4686317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Smoking_status(</a:t>
            </a:r>
            <a:r>
              <a:rPr lang="en-US"/>
              <a:t>흡연여부</a:t>
            </a:r>
            <a:r>
              <a:rPr lang="en-US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100">
                <a:solidFill>
                  <a:schemeClr val="dk1"/>
                </a:solidFill>
              </a:rPr>
              <a:t>비흡연자(Never)</a:t>
            </a:r>
            <a:r>
              <a:rPr lang="en-US" sz="1100">
                <a:solidFill>
                  <a:schemeClr val="dk1"/>
                </a:solidFill>
              </a:rPr>
              <a:t>의 비중이 매우 높음</a:t>
            </a:r>
            <a:endParaRPr sz="1100">
              <a:solidFill>
                <a:schemeClr val="dk1"/>
              </a:solidFill>
            </a:endParaRPr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1"/>
                </a:solidFill>
              </a:rPr>
              <a:t>현재 흡연자(Current)와 과거 흡연자(Former)의 비율은 비슷</a:t>
            </a:r>
            <a:endParaRPr sz="1100">
              <a:solidFill>
                <a:schemeClr val="dk1"/>
              </a:solidFill>
            </a:endParaRPr>
          </a:p>
          <a:p>
            <a:pPr indent="-317500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b="1" lang="en-US" sz="1100">
                <a:solidFill>
                  <a:schemeClr val="dk1"/>
                </a:solidFill>
              </a:rPr>
              <a:t>중간정도 class 불균형</a:t>
            </a:r>
            <a:endParaRPr b="1"/>
          </a:p>
        </p:txBody>
      </p:sp>
      <p:sp>
        <p:nvSpPr>
          <p:cNvPr id="443" name="Google Shape;443;g3ab35069ec2_5_29"/>
          <p:cNvSpPr/>
          <p:nvPr/>
        </p:nvSpPr>
        <p:spPr>
          <a:xfrm>
            <a:off x="1563873" y="4649630"/>
            <a:ext cx="2955600" cy="1782900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Income_level( </a:t>
            </a:r>
            <a:r>
              <a:rPr lang="en-US"/>
              <a:t>소득수준)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중간 소득(Middle)</a:t>
            </a:r>
            <a:r>
              <a:rPr lang="en-US" sz="1100">
                <a:solidFill>
                  <a:schemeClr val="dk1"/>
                </a:solidFill>
              </a:rPr>
              <a:t> 계층이 가장 높은 빈도.</a:t>
            </a:r>
            <a:endParaRPr sz="1100">
              <a:solidFill>
                <a:schemeClr val="dk1"/>
              </a:solidFill>
            </a:endParaRPr>
          </a:p>
          <a:p>
            <a:pPr indent="-30480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고소득(High)</a:t>
            </a:r>
            <a:r>
              <a:rPr lang="en-US" sz="1100">
                <a:solidFill>
                  <a:schemeClr val="dk1"/>
                </a:solidFill>
              </a:rPr>
              <a:t> 층의 비율이 가장 적음.</a:t>
            </a:r>
            <a:endParaRPr sz="1200"/>
          </a:p>
        </p:txBody>
      </p:sp>
      <p:pic>
        <p:nvPicPr>
          <p:cNvPr id="444" name="Google Shape;444;g3ab35069ec2_5_29"/>
          <p:cNvPicPr preferRelativeResize="0"/>
          <p:nvPr/>
        </p:nvPicPr>
        <p:blipFill rotWithShape="1">
          <a:blip r:embed="rId3">
            <a:alphaModFix/>
          </a:blip>
          <a:srcRect b="50313" l="0" r="0" t="0"/>
          <a:stretch/>
        </p:blipFill>
        <p:spPr>
          <a:xfrm>
            <a:off x="1433025" y="1394500"/>
            <a:ext cx="9428449" cy="31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b35069ec2_5_57"/>
          <p:cNvSpPr/>
          <p:nvPr/>
        </p:nvSpPr>
        <p:spPr>
          <a:xfrm>
            <a:off x="-9430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ab35069ec2_5_5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ab35069ec2_5_57"/>
          <p:cNvSpPr/>
          <p:nvPr/>
        </p:nvSpPr>
        <p:spPr>
          <a:xfrm>
            <a:off x="9109" y="0"/>
            <a:ext cx="12153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3" name="Google Shape;453;g3ab35069ec2_5_57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ab35069ec2_5_57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ab35069ec2_5_57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ab35069ec2_5_57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ab35069ec2_5_57"/>
          <p:cNvSpPr txBox="1"/>
          <p:nvPr/>
        </p:nvSpPr>
        <p:spPr>
          <a:xfrm>
            <a:off x="609900" y="666600"/>
            <a:ext cx="7090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(탐색적 데이터 분석) -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 전략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ab35069ec2_5_57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ab35069ec2_5_57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ab35069ec2_5_57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ab35069ec2_5_57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ab35069ec2_5_57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ab35069ec2_5_57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3ab35069ec2_5_57"/>
          <p:cNvSpPr txBox="1"/>
          <p:nvPr/>
        </p:nvSpPr>
        <p:spPr>
          <a:xfrm flipH="1">
            <a:off x="609900" y="1046200"/>
            <a:ext cx="885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대상: Kaggle - Diabetes Prediction Challenge 의 train, test data set</a:t>
            </a:r>
            <a:endParaRPr/>
          </a:p>
        </p:txBody>
      </p:sp>
      <p:sp>
        <p:nvSpPr>
          <p:cNvPr id="465" name="Google Shape;465;g3ab35069ec2_5_57"/>
          <p:cNvSpPr txBox="1"/>
          <p:nvPr/>
        </p:nvSpPr>
        <p:spPr>
          <a:xfrm>
            <a:off x="1433025" y="2015725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ab35069ec2_5_57"/>
          <p:cNvSpPr/>
          <p:nvPr/>
        </p:nvSpPr>
        <p:spPr>
          <a:xfrm>
            <a:off x="672605" y="1638444"/>
            <a:ext cx="5296200" cy="4753200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ab35069ec2_5_57"/>
          <p:cNvSpPr/>
          <p:nvPr/>
        </p:nvSpPr>
        <p:spPr>
          <a:xfrm>
            <a:off x="6242505" y="1611885"/>
            <a:ext cx="5296200" cy="4753200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g3ab35069ec2_5_57"/>
          <p:cNvGrpSpPr/>
          <p:nvPr/>
        </p:nvGrpSpPr>
        <p:grpSpPr>
          <a:xfrm>
            <a:off x="1306169" y="2028909"/>
            <a:ext cx="533100" cy="533100"/>
            <a:chOff x="899919" y="1882834"/>
            <a:chExt cx="533100" cy="533100"/>
          </a:xfrm>
        </p:grpSpPr>
        <p:sp>
          <p:nvSpPr>
            <p:cNvPr id="469" name="Google Shape;469;g3ab35069ec2_5_57"/>
            <p:cNvSpPr/>
            <p:nvPr/>
          </p:nvSpPr>
          <p:spPr>
            <a:xfrm>
              <a:off x="899919" y="1882834"/>
              <a:ext cx="533100" cy="533100"/>
            </a:xfrm>
            <a:prstGeom prst="roundRect">
              <a:avLst>
                <a:gd fmla="val 17152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470" name="Google Shape;470;g3ab35069ec2_5_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2908" y="2004511"/>
              <a:ext cx="348300" cy="34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g3ab35069ec2_5_57"/>
          <p:cNvSpPr txBox="1"/>
          <p:nvPr/>
        </p:nvSpPr>
        <p:spPr>
          <a:xfrm>
            <a:off x="1891606" y="2026065"/>
            <a:ext cx="155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수치형 데이터</a:t>
            </a:r>
            <a:endParaRPr b="1" sz="1600"/>
          </a:p>
        </p:txBody>
      </p:sp>
      <p:grpSp>
        <p:nvGrpSpPr>
          <p:cNvPr id="472" name="Google Shape;472;g3ab35069ec2_5_57"/>
          <p:cNvGrpSpPr/>
          <p:nvPr/>
        </p:nvGrpSpPr>
        <p:grpSpPr>
          <a:xfrm>
            <a:off x="6975669" y="2065359"/>
            <a:ext cx="2287081" cy="533100"/>
            <a:chOff x="6515094" y="1882834"/>
            <a:chExt cx="2287081" cy="533100"/>
          </a:xfrm>
        </p:grpSpPr>
        <p:sp>
          <p:nvSpPr>
            <p:cNvPr id="473" name="Google Shape;473;g3ab35069ec2_5_57"/>
            <p:cNvSpPr/>
            <p:nvPr/>
          </p:nvSpPr>
          <p:spPr>
            <a:xfrm>
              <a:off x="6515094" y="1882834"/>
              <a:ext cx="533100" cy="533100"/>
            </a:xfrm>
            <a:prstGeom prst="roundRect">
              <a:avLst>
                <a:gd fmla="val 17152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474" name="Google Shape;474;g3ab35069ec2_5_57"/>
            <p:cNvPicPr preferRelativeResize="0"/>
            <p:nvPr/>
          </p:nvPicPr>
          <p:blipFill rotWithShape="1">
            <a:blip r:embed="rId4">
              <a:alphaModFix/>
            </a:blip>
            <a:srcRect b="0" l="-833" r="-843" t="0"/>
            <a:stretch/>
          </p:blipFill>
          <p:spPr>
            <a:xfrm>
              <a:off x="6589694" y="1956398"/>
              <a:ext cx="398387" cy="34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g3ab35069ec2_5_57"/>
            <p:cNvSpPr txBox="1"/>
            <p:nvPr/>
          </p:nvSpPr>
          <p:spPr>
            <a:xfrm>
              <a:off x="7251175" y="1921232"/>
              <a:ext cx="155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/>
                <a:t>범주</a:t>
              </a:r>
              <a:r>
                <a:rPr b="1" lang="en-US" sz="1600"/>
                <a:t>형 데이터</a:t>
              </a:r>
              <a:endParaRPr b="1" sz="1600"/>
            </a:p>
          </p:txBody>
        </p:sp>
      </p:grpSp>
      <p:grpSp>
        <p:nvGrpSpPr>
          <p:cNvPr id="476" name="Google Shape;476;g3ab35069ec2_5_57"/>
          <p:cNvGrpSpPr/>
          <p:nvPr/>
        </p:nvGrpSpPr>
        <p:grpSpPr>
          <a:xfrm>
            <a:off x="987150" y="3088576"/>
            <a:ext cx="4667100" cy="2864504"/>
            <a:chOff x="923544" y="4603616"/>
            <a:chExt cx="4667100" cy="1414500"/>
          </a:xfrm>
        </p:grpSpPr>
        <p:sp>
          <p:nvSpPr>
            <p:cNvPr id="477" name="Google Shape;477;g3ab35069ec2_5_57"/>
            <p:cNvSpPr/>
            <p:nvPr/>
          </p:nvSpPr>
          <p:spPr>
            <a:xfrm>
              <a:off x="923544" y="4603616"/>
              <a:ext cx="4667100" cy="1414500"/>
            </a:xfrm>
            <a:prstGeom prst="roundRect">
              <a:avLst>
                <a:gd fmla="val 5632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bl" dir="5400000" dist="25400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3ab35069ec2_5_57"/>
            <p:cNvSpPr/>
            <p:nvPr/>
          </p:nvSpPr>
          <p:spPr>
            <a:xfrm>
              <a:off x="923544" y="4619549"/>
              <a:ext cx="38400" cy="1362600"/>
            </a:xfrm>
            <a:prstGeom prst="rect">
              <a:avLst/>
            </a:prstGeom>
            <a:solidFill>
              <a:srgbClr val="10B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g3ab35069ec2_5_57"/>
            <p:cNvSpPr txBox="1"/>
            <p:nvPr/>
          </p:nvSpPr>
          <p:spPr>
            <a:xfrm>
              <a:off x="1228944" y="4763300"/>
              <a:ext cx="41010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AutoNum type="arabicPeriod"/>
              </a:pPr>
              <a:r>
                <a:rPr lang="en-US" sz="1200">
                  <a:solidFill>
                    <a:schemeClr val="dk1"/>
                  </a:solidFill>
                </a:rPr>
                <a:t>각 요인별 단위가 다르 때문에</a:t>
              </a:r>
              <a:r>
                <a:rPr b="1" lang="en-US" sz="1200">
                  <a:solidFill>
                    <a:schemeClr val="dk1"/>
                  </a:solidFill>
                </a:rPr>
                <a:t> Standard Scaling</a:t>
              </a:r>
              <a:endParaRPr b="1"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en-US" sz="1200">
                  <a:solidFill>
                    <a:schemeClr val="dk1"/>
                  </a:solidFill>
                </a:rPr>
                <a:t>이상치가 확인되므로 log변환 고려 / tree 기반 모델링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en-US" sz="1200">
                  <a:solidFill>
                    <a:schemeClr val="dk1"/>
                  </a:solidFill>
                </a:rPr>
                <a:t>scaling 간 이진변수 제외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AutoNum type="arabicPeriod"/>
              </a:pPr>
              <a:r>
                <a:rPr b="1" lang="en-US" sz="1200">
                  <a:solidFill>
                    <a:schemeClr val="dk1"/>
                  </a:solidFill>
                </a:rPr>
                <a:t>BMI/허리-엉덩이 비율(WHR) 조합:</a:t>
              </a:r>
              <a:r>
                <a:rPr lang="en-US" sz="1200">
                  <a:solidFill>
                    <a:schemeClr val="dk1"/>
                  </a:solidFill>
                </a:rPr>
                <a:t> 비만도를 나타내는 두 지표를 곱하거나 조합하여 '복부 비만도'를 강조 가능.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복부 비만도 = BMI * waist_to_hip_ratio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이유:</a:t>
              </a:r>
              <a:r>
                <a:rPr lang="en-US" sz="1100">
                  <a:solidFill>
                    <a:schemeClr val="dk1"/>
                  </a:solidFill>
                </a:rPr>
                <a:t> BMI가 높아도 근육질인 경우를 WHR이 보정해주고, BMI는 낮아도 배만 나온 '마른 비만'을 잡아낼 수 있다.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b="1" lang="en-US" sz="1200">
                  <a:solidFill>
                    <a:schemeClr val="dk1"/>
                  </a:solidFill>
                </a:rPr>
                <a:t>연령(Age)과 BMI</a:t>
              </a:r>
              <a:r>
                <a:rPr lang="en-US" sz="1200">
                  <a:solidFill>
                    <a:schemeClr val="dk1"/>
                  </a:solidFill>
                </a:rPr>
                <a:t>가 타겟과 매우 강한 상관관계보이므로 이 두 변수의 분포가 특정 구간에 쏠려 있다면 구간화를 통해 "고령층", "고비만군" 등의 범주형 변수를 병행해서 생성하는 전략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300"/>
                <a:buFont typeface="Noto Sans KR"/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g3ab35069ec2_5_57"/>
          <p:cNvGrpSpPr/>
          <p:nvPr/>
        </p:nvGrpSpPr>
        <p:grpSpPr>
          <a:xfrm>
            <a:off x="6557050" y="2830902"/>
            <a:ext cx="4667100" cy="3368490"/>
            <a:chOff x="923544" y="4603616"/>
            <a:chExt cx="4667100" cy="1414500"/>
          </a:xfrm>
        </p:grpSpPr>
        <p:sp>
          <p:nvSpPr>
            <p:cNvPr id="481" name="Google Shape;481;g3ab35069ec2_5_57"/>
            <p:cNvSpPr/>
            <p:nvPr/>
          </p:nvSpPr>
          <p:spPr>
            <a:xfrm>
              <a:off x="923544" y="4603616"/>
              <a:ext cx="4667100" cy="1414500"/>
            </a:xfrm>
            <a:prstGeom prst="roundRect">
              <a:avLst>
                <a:gd fmla="val 5632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bl" dir="5400000" dist="25400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g3ab35069ec2_5_57"/>
            <p:cNvSpPr/>
            <p:nvPr/>
          </p:nvSpPr>
          <p:spPr>
            <a:xfrm>
              <a:off x="923544" y="4619549"/>
              <a:ext cx="38400" cy="1362600"/>
            </a:xfrm>
            <a:prstGeom prst="rect">
              <a:avLst/>
            </a:prstGeom>
            <a:solidFill>
              <a:srgbClr val="10B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3ab35069ec2_5_57"/>
            <p:cNvSpPr txBox="1"/>
            <p:nvPr/>
          </p:nvSpPr>
          <p:spPr>
            <a:xfrm>
              <a:off x="1228944" y="4763300"/>
              <a:ext cx="41010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AutoNum type="arabicPeriod"/>
              </a:pPr>
              <a:r>
                <a:rPr b="1" lang="en-US" sz="1200">
                  <a:solidFill>
                    <a:schemeClr val="dk1"/>
                  </a:solidFill>
                </a:rPr>
                <a:t> 명목형 변수 (Nominal): One-Hot Encoding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employment_status</a:t>
              </a:r>
              <a:r>
                <a:rPr lang="en-US" sz="1200">
                  <a:solidFill>
                    <a:schemeClr val="dk1"/>
                  </a:solidFill>
                </a:rPr>
                <a:t>에서 샘플 수가 매우 적은 'Student' 같은 범주는 인코딩 전, 'Unemployed'와 합쳐서 'Non-working'으로 그룹화하는 것이 모델의 일반화에 유리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b="1" lang="en-US" sz="1200">
                  <a:solidFill>
                    <a:schemeClr val="dk1"/>
                  </a:solidFill>
                </a:rPr>
                <a:t>순서형 변수 (Ordinal): Ordinal Encoding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b="1" lang="en-US" sz="1200">
                  <a:solidFill>
                    <a:schemeClr val="dk1"/>
                  </a:solidFill>
                </a:rPr>
                <a:t>불균형 해소를 위한 범주 통합 (Binning)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Smoking Status: </a:t>
              </a:r>
              <a:r>
                <a:rPr lang="en-US" sz="12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Never</a:t>
              </a:r>
              <a:r>
                <a:rPr lang="en-US" sz="1200">
                  <a:solidFill>
                    <a:schemeClr val="dk1"/>
                  </a:solidFill>
                </a:rPr>
                <a:t>가 압도적이므로,         [Never(0) vs Former/Current(1)]로 이진화(Binary)하여 '흡연 경험 유무'로 단순화하는 것이 효과적일 수 있음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Ethnicity: </a:t>
              </a:r>
              <a:r>
                <a:rPr lang="en-US" sz="12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White</a:t>
              </a:r>
              <a:r>
                <a:rPr lang="en-US" sz="1200">
                  <a:solidFill>
                    <a:schemeClr val="dk1"/>
                  </a:solidFill>
                </a:rPr>
                <a:t> 이외의 소수 인종 데이터가 너무 적다면, 인종별 유전적 차이가 크지 않다는 가정하에 유사한 그룹끼리 묶어 범주의 개수를 줄여주는 것이 좋음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1200"/>
                </a:spcBef>
                <a:spcAft>
                  <a:spcPts val="0"/>
                </a:spcAft>
                <a:buClr>
                  <a:srgbClr val="4B5563"/>
                </a:buClr>
                <a:buSzPts val="1300"/>
                <a:buFont typeface="Noto Sans KR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b27b3145f_1_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ab27b3145f_1_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ab27b3145f_1_0"/>
          <p:cNvSpPr txBox="1"/>
          <p:nvPr/>
        </p:nvSpPr>
        <p:spPr>
          <a:xfrm>
            <a:off x="8326526" y="3353105"/>
            <a:ext cx="7086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800">
                <a:solidFill>
                  <a:srgbClr val="FFFFFF"/>
                </a:solidFill>
              </a:rPr>
              <a:t>3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3ab27b3145f_1_0"/>
          <p:cNvSpPr/>
          <p:nvPr/>
        </p:nvSpPr>
        <p:spPr>
          <a:xfrm>
            <a:off x="1143000" y="1619402"/>
            <a:ext cx="1019700" cy="9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ab27b3145f_1_0"/>
          <p:cNvSpPr/>
          <p:nvPr/>
        </p:nvSpPr>
        <p:spPr>
          <a:xfrm>
            <a:off x="1143000" y="3019349"/>
            <a:ext cx="761700" cy="576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ab27b3145f_1_0"/>
          <p:cNvSpPr/>
          <p:nvPr/>
        </p:nvSpPr>
        <p:spPr>
          <a:xfrm>
            <a:off x="1143000" y="4733849"/>
            <a:ext cx="9905700" cy="900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ab27b3145f_1_0"/>
          <p:cNvSpPr txBox="1"/>
          <p:nvPr/>
        </p:nvSpPr>
        <p:spPr>
          <a:xfrm>
            <a:off x="1143000" y="1352398"/>
            <a:ext cx="113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ab27b3145f_1_0"/>
          <p:cNvSpPr txBox="1"/>
          <p:nvPr/>
        </p:nvSpPr>
        <p:spPr>
          <a:xfrm>
            <a:off x="2310689" y="1376172"/>
            <a:ext cx="270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STATISTIC </a:t>
            </a: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ab27b3145f_1_0"/>
          <p:cNvSpPr txBox="1"/>
          <p:nvPr/>
        </p:nvSpPr>
        <p:spPr>
          <a:xfrm>
            <a:off x="1143000" y="1790395"/>
            <a:ext cx="47055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FF"/>
                </a:solidFill>
              </a:rPr>
              <a:t>통계적</a:t>
            </a: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분석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3ab27b3145f_1_0"/>
          <p:cNvSpPr txBox="1"/>
          <p:nvPr/>
        </p:nvSpPr>
        <p:spPr>
          <a:xfrm>
            <a:off x="1143000" y="3241277"/>
            <a:ext cx="40674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Char char="-"/>
            </a:pPr>
            <a:r>
              <a:rPr lang="en-US" sz="1800">
                <a:solidFill>
                  <a:srgbClr val="DBEAFE"/>
                </a:solidFill>
                <a:latin typeface="Calibri"/>
                <a:ea typeface="Calibri"/>
                <a:cs typeface="Calibri"/>
                <a:sym typeface="Calibri"/>
              </a:rPr>
              <a:t>단변량 분석(T-test/Chi-square test)</a:t>
            </a:r>
            <a:endParaRPr sz="1800">
              <a:solidFill>
                <a:srgbClr val="DBEA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DBEAFE"/>
                </a:solidFill>
                <a:latin typeface="Calibri"/>
                <a:ea typeface="Calibri"/>
                <a:cs typeface="Calibri"/>
                <a:sym typeface="Calibri"/>
              </a:rPr>
              <a:t>다변량 분석(로지스틱회귀)</a:t>
            </a:r>
            <a:endParaRPr sz="1800">
              <a:solidFill>
                <a:srgbClr val="DBEA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DBEAFE"/>
                </a:solidFill>
                <a:latin typeface="Calibri"/>
                <a:ea typeface="Calibri"/>
                <a:cs typeface="Calibri"/>
                <a:sym typeface="Calibri"/>
              </a:rPr>
              <a:t>핵심 요인 도출</a:t>
            </a:r>
            <a:endParaRPr sz="1800">
              <a:solidFill>
                <a:srgbClr val="DBEA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ab27b3145f_1_0"/>
          <p:cNvSpPr txBox="1"/>
          <p:nvPr/>
        </p:nvSpPr>
        <p:spPr>
          <a:xfrm>
            <a:off x="304495" y="6391656"/>
            <a:ext cx="1667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ab27b3145f_1_0"/>
          <p:cNvSpPr txBox="1"/>
          <p:nvPr/>
        </p:nvSpPr>
        <p:spPr>
          <a:xfrm>
            <a:off x="11588191" y="639165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8 /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ab27b3145f_1_9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ab27b3145f_1_91"/>
          <p:cNvSpPr/>
          <p:nvPr/>
        </p:nvSpPr>
        <p:spPr>
          <a:xfrm>
            <a:off x="1425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ab27b3145f_1_91"/>
          <p:cNvSpPr/>
          <p:nvPr/>
        </p:nvSpPr>
        <p:spPr>
          <a:xfrm>
            <a:off x="0" y="0"/>
            <a:ext cx="12191700" cy="759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ab27b3145f_1_91"/>
          <p:cNvSpPr txBox="1"/>
          <p:nvPr/>
        </p:nvSpPr>
        <p:spPr>
          <a:xfrm>
            <a:off x="906567" y="933365"/>
            <a:ext cx="4467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111827"/>
                </a:solidFill>
              </a:rPr>
              <a:t>CONTENTS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g3ab27b3145f_1_91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3ab27b3145f_1_91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ab27b3145f_1_91"/>
          <p:cNvSpPr txBox="1"/>
          <p:nvPr/>
        </p:nvSpPr>
        <p:spPr>
          <a:xfrm>
            <a:off x="304495" y="6543446"/>
            <a:ext cx="1667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3ab27b3145f_1_91"/>
          <p:cNvSpPr/>
          <p:nvPr/>
        </p:nvSpPr>
        <p:spPr>
          <a:xfrm>
            <a:off x="1104595" y="5619902"/>
            <a:ext cx="26958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g3ab27b3145f_1_91"/>
          <p:cNvGrpSpPr/>
          <p:nvPr/>
        </p:nvGrpSpPr>
        <p:grpSpPr>
          <a:xfrm>
            <a:off x="836300" y="3169022"/>
            <a:ext cx="4071814" cy="3114601"/>
            <a:chOff x="1104600" y="1304849"/>
            <a:chExt cx="4071814" cy="3114601"/>
          </a:xfrm>
        </p:grpSpPr>
        <p:sp>
          <p:nvSpPr>
            <p:cNvPr id="57" name="Google Shape;57;g3ab27b3145f_1_91"/>
            <p:cNvSpPr/>
            <p:nvPr/>
          </p:nvSpPr>
          <p:spPr>
            <a:xfrm>
              <a:off x="1104600" y="1733550"/>
              <a:ext cx="3353100" cy="2685900"/>
            </a:xfrm>
            <a:prstGeom prst="roundRect">
              <a:avLst>
                <a:gd fmla="val 930" name="adj"/>
              </a:avLst>
            </a:prstGeom>
            <a:solidFill>
              <a:srgbClr val="FFFFFF"/>
            </a:solidFill>
            <a:ln cap="flat" cmpd="sng" w="12700">
              <a:solidFill>
                <a:srgbClr val="F3F4F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3ab27b3145f_1_91"/>
            <p:cNvSpPr txBox="1"/>
            <p:nvPr/>
          </p:nvSpPr>
          <p:spPr>
            <a:xfrm>
              <a:off x="2966314" y="1304849"/>
              <a:ext cx="22101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5E7EB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rgbClr val="E5E7EB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9600">
                  <a:solidFill>
                    <a:srgbClr val="E5E7EB"/>
                  </a:solidFill>
                </a:rPr>
                <a:t>3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g3ab27b3145f_1_91"/>
            <p:cNvSpPr txBox="1"/>
            <p:nvPr/>
          </p:nvSpPr>
          <p:spPr>
            <a:xfrm>
              <a:off x="1257295" y="2566656"/>
              <a:ext cx="10197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Noto Sans KR"/>
                <a:buNone/>
              </a:pPr>
              <a:r>
                <a:rPr b="1" i="0" lang="en-US" sz="18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통계 분석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g3ab27b3145f_1_91"/>
            <p:cNvSpPr txBox="1"/>
            <p:nvPr/>
          </p:nvSpPr>
          <p:spPr>
            <a:xfrm>
              <a:off x="1238095" y="3005019"/>
              <a:ext cx="12912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Statistical Analysis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g3ab27b3145f_1_91"/>
            <p:cNvSpPr txBox="1"/>
            <p:nvPr/>
          </p:nvSpPr>
          <p:spPr>
            <a:xfrm>
              <a:off x="1257300" y="3333327"/>
              <a:ext cx="2583900" cy="7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단변량 분석(</a:t>
              </a:r>
              <a:r>
                <a:rPr lang="en-US" sz="1300">
                  <a:solidFill>
                    <a:srgbClr val="4B5563"/>
                  </a:solidFill>
                  <a:latin typeface="Calibri"/>
                  <a:ea typeface="Calibri"/>
                  <a:cs typeface="Calibri"/>
                  <a:sym typeface="Calibri"/>
                </a:rPr>
                <a:t>T-test/Chi-square test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)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다변량 분석(Logistic)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   핵심 요인 도출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62" name="Google Shape;62;g3ab27b3145f_1_91"/>
          <p:cNvSpPr/>
          <p:nvPr/>
        </p:nvSpPr>
        <p:spPr>
          <a:xfrm>
            <a:off x="4762195" y="5619902"/>
            <a:ext cx="26958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ab27b3145f_1_91"/>
          <p:cNvSpPr/>
          <p:nvPr/>
        </p:nvSpPr>
        <p:spPr>
          <a:xfrm>
            <a:off x="8419795" y="5619902"/>
            <a:ext cx="26958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g3ab27b3145f_1_91"/>
          <p:cNvGrpSpPr/>
          <p:nvPr/>
        </p:nvGrpSpPr>
        <p:grpSpPr>
          <a:xfrm>
            <a:off x="8022121" y="187820"/>
            <a:ext cx="4071814" cy="3114601"/>
            <a:chOff x="1257000" y="1457249"/>
            <a:chExt cx="4071814" cy="3114601"/>
          </a:xfrm>
        </p:grpSpPr>
        <p:sp>
          <p:nvSpPr>
            <p:cNvPr id="65" name="Google Shape;65;g3ab27b3145f_1_91"/>
            <p:cNvSpPr/>
            <p:nvPr/>
          </p:nvSpPr>
          <p:spPr>
            <a:xfrm>
              <a:off x="1257000" y="1885950"/>
              <a:ext cx="3353100" cy="2685900"/>
            </a:xfrm>
            <a:prstGeom prst="roundRect">
              <a:avLst>
                <a:gd fmla="val 930" name="adj"/>
              </a:avLst>
            </a:prstGeom>
            <a:solidFill>
              <a:srgbClr val="FFFFFF"/>
            </a:solidFill>
            <a:ln cap="flat" cmpd="sng" w="12700">
              <a:solidFill>
                <a:srgbClr val="F3F4F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g3ab27b3145f_1_91"/>
            <p:cNvSpPr txBox="1"/>
            <p:nvPr/>
          </p:nvSpPr>
          <p:spPr>
            <a:xfrm>
              <a:off x="3118714" y="1457249"/>
              <a:ext cx="22101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5E7EB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rgbClr val="E5E7EB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9600">
                  <a:solidFill>
                    <a:srgbClr val="E5E7EB"/>
                  </a:solidFill>
                </a:rPr>
                <a:t>2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g3ab27b3145f_1_91"/>
            <p:cNvSpPr txBox="1"/>
            <p:nvPr/>
          </p:nvSpPr>
          <p:spPr>
            <a:xfrm>
              <a:off x="1409712" y="2719050"/>
              <a:ext cx="3498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Noto Sans KR"/>
                <a:buNone/>
              </a:pPr>
              <a:r>
                <a:rPr b="1" lang="en-US" sz="1800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및 변수 설계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g3ab27b3145f_1_91"/>
            <p:cNvSpPr txBox="1"/>
            <p:nvPr/>
          </p:nvSpPr>
          <p:spPr>
            <a:xfrm>
              <a:off x="1443905" y="3133350"/>
              <a:ext cx="24681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lang="en-US" sz="1000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Data and Feature Design</a:t>
              </a:r>
              <a:endParaRPr i="0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9" name="Google Shape;69;g3ab27b3145f_1_91"/>
            <p:cNvSpPr txBox="1"/>
            <p:nvPr/>
          </p:nvSpPr>
          <p:spPr>
            <a:xfrm>
              <a:off x="1409700" y="3432604"/>
              <a:ext cx="25365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-  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 개요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-  변수 분류 및 선정 기준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-  탐색적 데이터 분석(EDA)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70" name="Google Shape;70;g3ab27b3145f_1_91"/>
          <p:cNvGrpSpPr/>
          <p:nvPr/>
        </p:nvGrpSpPr>
        <p:grpSpPr>
          <a:xfrm>
            <a:off x="4470322" y="207814"/>
            <a:ext cx="4071814" cy="3114601"/>
            <a:chOff x="1257000" y="1457249"/>
            <a:chExt cx="4071814" cy="3114601"/>
          </a:xfrm>
        </p:grpSpPr>
        <p:sp>
          <p:nvSpPr>
            <p:cNvPr id="71" name="Google Shape;71;g3ab27b3145f_1_91"/>
            <p:cNvSpPr/>
            <p:nvPr/>
          </p:nvSpPr>
          <p:spPr>
            <a:xfrm>
              <a:off x="1257000" y="1885950"/>
              <a:ext cx="3353100" cy="2685900"/>
            </a:xfrm>
            <a:prstGeom prst="roundRect">
              <a:avLst>
                <a:gd fmla="val 930" name="adj"/>
              </a:avLst>
            </a:prstGeom>
            <a:solidFill>
              <a:srgbClr val="FFFFFF"/>
            </a:solidFill>
            <a:ln cap="flat" cmpd="sng" w="12700">
              <a:solidFill>
                <a:srgbClr val="F3F4F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ab27b3145f_1_91"/>
            <p:cNvSpPr txBox="1"/>
            <p:nvPr/>
          </p:nvSpPr>
          <p:spPr>
            <a:xfrm>
              <a:off x="3118714" y="1457249"/>
              <a:ext cx="22101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5E7EB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rgbClr val="E5E7EB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g3ab27b3145f_1_91"/>
            <p:cNvSpPr txBox="1"/>
            <p:nvPr/>
          </p:nvSpPr>
          <p:spPr>
            <a:xfrm>
              <a:off x="1409712" y="2719050"/>
              <a:ext cx="3498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Noto Sans KR"/>
                <a:buNone/>
              </a:pPr>
              <a:r>
                <a:rPr b="1" lang="en-US" sz="1800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연구 배경 및 주제 선정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g3ab27b3145f_1_91"/>
            <p:cNvSpPr txBox="1"/>
            <p:nvPr/>
          </p:nvSpPr>
          <p:spPr>
            <a:xfrm>
              <a:off x="1443905" y="3133350"/>
              <a:ext cx="24681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lang="en-US" sz="1000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Research Background &amp; Topic Selection</a:t>
              </a:r>
              <a:r>
                <a:rPr i="0" lang="en-US" sz="10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</a:t>
              </a:r>
              <a:endParaRPr i="0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75" name="Google Shape;75;g3ab27b3145f_1_91"/>
            <p:cNvSpPr txBox="1"/>
            <p:nvPr/>
          </p:nvSpPr>
          <p:spPr>
            <a:xfrm>
              <a:off x="1409700" y="3338144"/>
              <a:ext cx="25365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-  당뇨병 진단 프로젝트 선정 이유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-  분석 목적 및 기존 연구 소개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76" name="Google Shape;76;g3ab27b3145f_1_91"/>
          <p:cNvGrpSpPr/>
          <p:nvPr/>
        </p:nvGrpSpPr>
        <p:grpSpPr>
          <a:xfrm>
            <a:off x="7998428" y="3171647"/>
            <a:ext cx="4071814" cy="3114601"/>
            <a:chOff x="1257000" y="1457249"/>
            <a:chExt cx="4071814" cy="3114601"/>
          </a:xfrm>
        </p:grpSpPr>
        <p:sp>
          <p:nvSpPr>
            <p:cNvPr id="77" name="Google Shape;77;g3ab27b3145f_1_91"/>
            <p:cNvSpPr/>
            <p:nvPr/>
          </p:nvSpPr>
          <p:spPr>
            <a:xfrm>
              <a:off x="1257000" y="1885950"/>
              <a:ext cx="3353100" cy="2685900"/>
            </a:xfrm>
            <a:prstGeom prst="roundRect">
              <a:avLst>
                <a:gd fmla="val 930" name="adj"/>
              </a:avLst>
            </a:prstGeom>
            <a:solidFill>
              <a:srgbClr val="FFFFFF"/>
            </a:solidFill>
            <a:ln cap="flat" cmpd="sng" w="12700">
              <a:solidFill>
                <a:srgbClr val="F3F4F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ab27b3145f_1_91"/>
            <p:cNvSpPr txBox="1"/>
            <p:nvPr/>
          </p:nvSpPr>
          <p:spPr>
            <a:xfrm>
              <a:off x="3118714" y="1457249"/>
              <a:ext cx="22101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5E7EB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rgbClr val="E5E7EB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9600">
                  <a:solidFill>
                    <a:srgbClr val="E5E7EB"/>
                  </a:solidFill>
                </a:rPr>
                <a:t>5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g3ab27b3145f_1_91"/>
            <p:cNvSpPr txBox="1"/>
            <p:nvPr/>
          </p:nvSpPr>
          <p:spPr>
            <a:xfrm>
              <a:off x="1409712" y="2719050"/>
              <a:ext cx="3498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Noto Sans KR"/>
                <a:buNone/>
              </a:pPr>
              <a:r>
                <a:rPr b="1" lang="en-US" sz="1800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분석결과 및 해석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g3ab27b3145f_1_91"/>
            <p:cNvSpPr txBox="1"/>
            <p:nvPr/>
          </p:nvSpPr>
          <p:spPr>
            <a:xfrm>
              <a:off x="1443905" y="3133350"/>
              <a:ext cx="24681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lang="en-US" sz="1000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Results Analysis &amp; Interpretation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g3ab27b3145f_1_91"/>
            <p:cNvSpPr txBox="1"/>
            <p:nvPr/>
          </p:nvSpPr>
          <p:spPr>
            <a:xfrm>
              <a:off x="1409725" y="3404850"/>
              <a:ext cx="25365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- 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주요 요인 요약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- 모델 비교 및 최종 모델선정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82" name="Google Shape;82;g3ab27b3145f_1_91"/>
          <p:cNvGrpSpPr/>
          <p:nvPr/>
        </p:nvGrpSpPr>
        <p:grpSpPr>
          <a:xfrm>
            <a:off x="4440226" y="3163378"/>
            <a:ext cx="4071814" cy="3114601"/>
            <a:chOff x="1257000" y="1457249"/>
            <a:chExt cx="4071814" cy="3114601"/>
          </a:xfrm>
        </p:grpSpPr>
        <p:sp>
          <p:nvSpPr>
            <p:cNvPr id="83" name="Google Shape;83;g3ab27b3145f_1_91"/>
            <p:cNvSpPr/>
            <p:nvPr/>
          </p:nvSpPr>
          <p:spPr>
            <a:xfrm>
              <a:off x="1257000" y="1885950"/>
              <a:ext cx="3353100" cy="2685900"/>
            </a:xfrm>
            <a:prstGeom prst="roundRect">
              <a:avLst>
                <a:gd fmla="val 930" name="adj"/>
              </a:avLst>
            </a:prstGeom>
            <a:solidFill>
              <a:srgbClr val="FFFFFF"/>
            </a:solidFill>
            <a:ln cap="flat" cmpd="sng" w="12700">
              <a:solidFill>
                <a:srgbClr val="F3F4F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" rotWithShape="0" algn="bl" dir="16200000" dist="12700">
                <a:srgbClr val="000000">
                  <a:alpha val="7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ab27b3145f_1_91"/>
            <p:cNvSpPr txBox="1"/>
            <p:nvPr/>
          </p:nvSpPr>
          <p:spPr>
            <a:xfrm>
              <a:off x="3118714" y="1457249"/>
              <a:ext cx="22101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E5E7EB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rgbClr val="E5E7EB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9600">
                  <a:solidFill>
                    <a:srgbClr val="E5E7EB"/>
                  </a:solidFill>
                </a:rPr>
                <a:t>4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g3ab27b3145f_1_91"/>
            <p:cNvSpPr txBox="1"/>
            <p:nvPr/>
          </p:nvSpPr>
          <p:spPr>
            <a:xfrm>
              <a:off x="1409712" y="2719050"/>
              <a:ext cx="3498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800"/>
                <a:buFont typeface="Noto Sans KR"/>
                <a:buNone/>
              </a:pPr>
              <a:r>
                <a:rPr b="1" lang="en-US" sz="1800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머신러닝 분석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g3ab27b3145f_1_91"/>
            <p:cNvSpPr txBox="1"/>
            <p:nvPr/>
          </p:nvSpPr>
          <p:spPr>
            <a:xfrm>
              <a:off x="1443905" y="3133350"/>
              <a:ext cx="24681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lang="en-US" sz="1000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MACHINE LEARNING ANALYSIS</a:t>
              </a:r>
              <a:endParaRPr i="0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87" name="Google Shape;87;g3ab27b3145f_1_91"/>
            <p:cNvSpPr txBox="1"/>
            <p:nvPr/>
          </p:nvSpPr>
          <p:spPr>
            <a:xfrm>
              <a:off x="1580713" y="3498746"/>
              <a:ext cx="25365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데이터전처리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  </a:t>
              </a: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모델링 및 하이퍼파라미터 설정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  모델 성능 평가</a:t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Noto Sans KR"/>
                <a:buNone/>
              </a:pPr>
              <a:r>
                <a:t/>
              </a:r>
              <a:endParaRPr sz="12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88" name="Google Shape;88;g3ab27b3145f_1_91"/>
          <p:cNvSpPr txBox="1"/>
          <p:nvPr/>
        </p:nvSpPr>
        <p:spPr>
          <a:xfrm>
            <a:off x="11511991" y="654405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/ 3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"/>
          <p:cNvSpPr/>
          <p:nvPr/>
        </p:nvSpPr>
        <p:spPr>
          <a:xfrm>
            <a:off x="-152400" y="1215728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"/>
          <p:cNvSpPr txBox="1"/>
          <p:nvPr/>
        </p:nvSpPr>
        <p:spPr>
          <a:xfrm>
            <a:off x="533095" y="381305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"/>
          <p:cNvSpPr txBox="1"/>
          <p:nvPr/>
        </p:nvSpPr>
        <p:spPr>
          <a:xfrm>
            <a:off x="1431036" y="381305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"/>
          <p:cNvSpPr txBox="1"/>
          <p:nvPr/>
        </p:nvSpPr>
        <p:spPr>
          <a:xfrm>
            <a:off x="1566367" y="381305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STATISTICAL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7"/>
          <p:cNvSpPr txBox="1"/>
          <p:nvPr/>
        </p:nvSpPr>
        <p:spPr>
          <a:xfrm>
            <a:off x="448736" y="616857"/>
            <a:ext cx="358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111827"/>
                </a:solidFill>
              </a:rPr>
              <a:t>단변량 분석 결과(T-test)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7"/>
          <p:cNvSpPr txBox="1"/>
          <p:nvPr/>
        </p:nvSpPr>
        <p:spPr>
          <a:xfrm>
            <a:off x="10650626" y="267005"/>
            <a:ext cx="1034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Target Variable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"/>
          <p:cNvSpPr txBox="1"/>
          <p:nvPr/>
        </p:nvSpPr>
        <p:spPr>
          <a:xfrm>
            <a:off x="8392973" y="495605"/>
            <a:ext cx="332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1E3A8A"/>
                </a:solidFill>
              </a:rPr>
              <a:t>(Univariate Analysis</a:t>
            </a:r>
            <a:r>
              <a:rPr b="1" i="0" lang="en-US" sz="130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13" name="Google Shape;513;p7"/>
          <p:cNvPicPr preferRelativeResize="0"/>
          <p:nvPr/>
        </p:nvPicPr>
        <p:blipFill rotWithShape="1">
          <a:blip r:embed="rId3">
            <a:alphaModFix/>
          </a:blip>
          <a:srcRect b="0" l="-761" r="-761" t="0"/>
          <a:stretch/>
        </p:blipFill>
        <p:spPr>
          <a:xfrm>
            <a:off x="250570" y="1155260"/>
            <a:ext cx="15270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"/>
          <p:cNvSpPr txBox="1"/>
          <p:nvPr/>
        </p:nvSpPr>
        <p:spPr>
          <a:xfrm>
            <a:off x="460426" y="1110193"/>
            <a:ext cx="35058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통계적 유의성 </a:t>
            </a: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(Statistical Significance)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"/>
          <p:cNvSpPr/>
          <p:nvPr/>
        </p:nvSpPr>
        <p:spPr>
          <a:xfrm>
            <a:off x="228300" y="1490967"/>
            <a:ext cx="4401000" cy="10716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"/>
          <p:cNvSpPr txBox="1"/>
          <p:nvPr/>
        </p:nvSpPr>
        <p:spPr>
          <a:xfrm>
            <a:off x="3588885" y="1666425"/>
            <a:ext cx="933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17" name="Google Shape;5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2" y="627685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"/>
          <p:cNvSpPr txBox="1"/>
          <p:nvPr/>
        </p:nvSpPr>
        <p:spPr>
          <a:xfrm>
            <a:off x="5562905" y="578307"/>
            <a:ext cx="3415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시각적 근거</a:t>
            </a: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Visual Evidence</a:t>
            </a: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7"/>
          <p:cNvSpPr/>
          <p:nvPr/>
        </p:nvSpPr>
        <p:spPr>
          <a:xfrm>
            <a:off x="228300" y="3228985"/>
            <a:ext cx="4401000" cy="10716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"/>
          <p:cNvSpPr/>
          <p:nvPr/>
        </p:nvSpPr>
        <p:spPr>
          <a:xfrm>
            <a:off x="228300" y="5042666"/>
            <a:ext cx="4401000" cy="1242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"/>
          <p:cNvSpPr txBox="1"/>
          <p:nvPr/>
        </p:nvSpPr>
        <p:spPr>
          <a:xfrm>
            <a:off x="3588885" y="3266625"/>
            <a:ext cx="933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"/>
          <p:cNvSpPr txBox="1"/>
          <p:nvPr/>
        </p:nvSpPr>
        <p:spPr>
          <a:xfrm>
            <a:off x="3588885" y="5095425"/>
            <a:ext cx="933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"/>
          <p:cNvSpPr txBox="1"/>
          <p:nvPr/>
        </p:nvSpPr>
        <p:spPr>
          <a:xfrm>
            <a:off x="360600" y="1575632"/>
            <a:ext cx="2368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배경 변수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Demographic Factors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"/>
          <p:cNvSpPr txBox="1"/>
          <p:nvPr/>
        </p:nvSpPr>
        <p:spPr>
          <a:xfrm>
            <a:off x="360600" y="3290840"/>
            <a:ext cx="2097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생활습관 요인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(Lifestyle F</a:t>
            </a: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ac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tors)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"/>
          <p:cNvSpPr txBox="1"/>
          <p:nvPr/>
        </p:nvSpPr>
        <p:spPr>
          <a:xfrm>
            <a:off x="360600" y="5072668"/>
            <a:ext cx="31824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신체/대사 상태지표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Physiological &amp; Metabolic Lndicators</a:t>
            </a:r>
            <a:r>
              <a:rPr b="1" i="0" lang="en-US" sz="11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"/>
          <p:cNvSpPr txBox="1"/>
          <p:nvPr/>
        </p:nvSpPr>
        <p:spPr>
          <a:xfrm>
            <a:off x="360600" y="1831343"/>
            <a:ext cx="3320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0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Age의  t = 137.33, f = 18859.89, p&lt;0.01로 나이 차이는</a:t>
            </a:r>
            <a:endParaRPr b="1" sz="10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0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그냥 생긴게 아님이 확실함, 나이가 많을수록 당뇨 확률이 높음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"/>
          <p:cNvSpPr txBox="1"/>
          <p:nvPr/>
        </p:nvSpPr>
        <p:spPr>
          <a:xfrm>
            <a:off x="360600" y="3595650"/>
            <a:ext cx="32718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0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Diet_score, Physical_activity 두 변수 모두 종속변수의 변화를 설명하는 핵심 예측 변수임을 확인, 이는 건강한 식단과 꾸준한 신체활동의 병행이 결과 지표 개선에 효과를 줌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"/>
          <p:cNvSpPr txBox="1"/>
          <p:nvPr/>
        </p:nvSpPr>
        <p:spPr>
          <a:xfrm>
            <a:off x="360600" y="5492493"/>
            <a:ext cx="3505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Systolic_bp, Triglycerides, Hdl_cholesterol,Bmi은 집단 간 유의한 차이를 보여 당뇨 발생과 밀접한 관련이 있으며, 이들 지표의 복합적인 관리가 대사 건강 예측에 핵심적임을 시사</a:t>
            </a:r>
            <a:endParaRPr b="1" sz="10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9" name="Google Shape;529;p7"/>
          <p:cNvSpPr txBox="1"/>
          <p:nvPr/>
        </p:nvSpPr>
        <p:spPr>
          <a:xfrm>
            <a:off x="11582877" y="6626984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19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7" title="T-T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2163" y="839089"/>
            <a:ext cx="7034275" cy="579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b3a687873_0_3"/>
          <p:cNvSpPr/>
          <p:nvPr/>
        </p:nvSpPr>
        <p:spPr>
          <a:xfrm>
            <a:off x="-152400" y="11055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ab3a687873_0_3"/>
          <p:cNvSpPr txBox="1"/>
          <p:nvPr/>
        </p:nvSpPr>
        <p:spPr>
          <a:xfrm>
            <a:off x="533095" y="381305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3ab3a687873_0_3"/>
          <p:cNvSpPr txBox="1"/>
          <p:nvPr/>
        </p:nvSpPr>
        <p:spPr>
          <a:xfrm>
            <a:off x="1431036" y="381305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3ab3a687873_0_3"/>
          <p:cNvSpPr txBox="1"/>
          <p:nvPr/>
        </p:nvSpPr>
        <p:spPr>
          <a:xfrm>
            <a:off x="1566367" y="381305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STATISTICAL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3ab3a687873_0_3"/>
          <p:cNvSpPr txBox="1"/>
          <p:nvPr/>
        </p:nvSpPr>
        <p:spPr>
          <a:xfrm>
            <a:off x="358010" y="684889"/>
            <a:ext cx="3860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111827"/>
                </a:solidFill>
              </a:rPr>
              <a:t>단변량 분석 결과(Chi-square)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3ab3a687873_0_3"/>
          <p:cNvSpPr txBox="1"/>
          <p:nvPr/>
        </p:nvSpPr>
        <p:spPr>
          <a:xfrm>
            <a:off x="10650626" y="267005"/>
            <a:ext cx="1034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Target Variable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3ab3a687873_0_3"/>
          <p:cNvSpPr txBox="1"/>
          <p:nvPr/>
        </p:nvSpPr>
        <p:spPr>
          <a:xfrm>
            <a:off x="8392973" y="495605"/>
            <a:ext cx="332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1E3A8A"/>
                </a:solidFill>
              </a:rPr>
              <a:t>(Univariate Analysis</a:t>
            </a:r>
            <a:r>
              <a:rPr b="1" i="0" lang="en-US" sz="130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3" name="Google Shape;543;g3ab3a687873_0_3"/>
          <p:cNvPicPr preferRelativeResize="0"/>
          <p:nvPr/>
        </p:nvPicPr>
        <p:blipFill rotWithShape="1">
          <a:blip r:embed="rId3">
            <a:alphaModFix/>
          </a:blip>
          <a:srcRect b="0" l="-761" r="-761" t="0"/>
          <a:stretch/>
        </p:blipFill>
        <p:spPr>
          <a:xfrm>
            <a:off x="250570" y="2416642"/>
            <a:ext cx="15270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ab3a687873_0_3"/>
          <p:cNvSpPr txBox="1"/>
          <p:nvPr/>
        </p:nvSpPr>
        <p:spPr>
          <a:xfrm>
            <a:off x="536626" y="2371575"/>
            <a:ext cx="35058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통계적 유의성 </a:t>
            </a: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(Statistical Significance)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ab3a687873_0_3"/>
          <p:cNvSpPr/>
          <p:nvPr/>
        </p:nvSpPr>
        <p:spPr>
          <a:xfrm>
            <a:off x="228300" y="2980950"/>
            <a:ext cx="4401000" cy="13176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ab3a687873_0_3"/>
          <p:cNvSpPr txBox="1"/>
          <p:nvPr/>
        </p:nvSpPr>
        <p:spPr>
          <a:xfrm>
            <a:off x="3512685" y="3080207"/>
            <a:ext cx="933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7" name="Google Shape;547;g3ab3a68787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102" y="627685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ab3a687873_0_3"/>
          <p:cNvSpPr txBox="1"/>
          <p:nvPr/>
        </p:nvSpPr>
        <p:spPr>
          <a:xfrm>
            <a:off x="5562905" y="578307"/>
            <a:ext cx="3415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시각적 근거</a:t>
            </a: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Visual Evidence</a:t>
            </a: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ab3a687873_0_3"/>
          <p:cNvSpPr txBox="1"/>
          <p:nvPr/>
        </p:nvSpPr>
        <p:spPr>
          <a:xfrm>
            <a:off x="360600" y="3076950"/>
            <a:ext cx="2868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1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유전/병력 요인 (Genetic &amp; Medical History)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3ab3a687873_0_3"/>
          <p:cNvSpPr txBox="1"/>
          <p:nvPr/>
        </p:nvSpPr>
        <p:spPr>
          <a:xfrm>
            <a:off x="360600" y="3321325"/>
            <a:ext cx="3320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lang="en-US" sz="10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Family_history, Hypertension History 두 변수 사이에 통계적으로 매우 유의미한 연관성이 확인되었는데, 가족 내 고혈압 내력이 있는 집단에서 발생빈도 유의하게 높으며 강력한 위험인자임을 나타냄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3ab3a687873_0_3"/>
          <p:cNvSpPr txBox="1"/>
          <p:nvPr/>
        </p:nvSpPr>
        <p:spPr>
          <a:xfrm>
            <a:off x="11711898" y="6666683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3ab3a687873_0_3" title="chi-square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325" y="1228574"/>
            <a:ext cx="6572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ab3a687873_0_3" title="chi-square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225" y="2767350"/>
            <a:ext cx="7218075" cy="347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ab3a687873_0_3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가족력, 고혈압 병력 2개의 범주형 요인을 카이제곱 검정을 통해 빈도 차이를 분석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5" name="Google Shape;555;g3ab3a687873_0_3"/>
          <p:cNvSpPr txBox="1"/>
          <p:nvPr/>
        </p:nvSpPr>
        <p:spPr>
          <a:xfrm>
            <a:off x="11359591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"/>
          <p:cNvSpPr/>
          <p:nvPr/>
        </p:nvSpPr>
        <p:spPr>
          <a:xfrm>
            <a:off x="-27425" y="-44300"/>
            <a:ext cx="122193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"/>
          <p:cNvSpPr/>
          <p:nvPr/>
        </p:nvSpPr>
        <p:spPr>
          <a:xfrm>
            <a:off x="0" y="110551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"/>
          <p:cNvSpPr txBox="1"/>
          <p:nvPr/>
        </p:nvSpPr>
        <p:spPr>
          <a:xfrm>
            <a:off x="533095" y="381305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"/>
          <p:cNvSpPr txBox="1"/>
          <p:nvPr/>
        </p:nvSpPr>
        <p:spPr>
          <a:xfrm>
            <a:off x="1431036" y="381305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"/>
          <p:cNvSpPr txBox="1"/>
          <p:nvPr/>
        </p:nvSpPr>
        <p:spPr>
          <a:xfrm>
            <a:off x="1566367" y="381305"/>
            <a:ext cx="1672438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STATISTICAL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"/>
          <p:cNvSpPr txBox="1"/>
          <p:nvPr/>
        </p:nvSpPr>
        <p:spPr>
          <a:xfrm>
            <a:off x="533095" y="571500"/>
            <a:ext cx="4453128" cy="41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111827"/>
                </a:solidFill>
              </a:rPr>
              <a:t>로지스틱 </a:t>
            </a:r>
            <a:r>
              <a:rPr b="1" i="0" lang="en-US" sz="22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회귀 분석 결과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"/>
          <p:cNvSpPr txBox="1"/>
          <p:nvPr/>
        </p:nvSpPr>
        <p:spPr>
          <a:xfrm>
            <a:off x="10726826" y="495605"/>
            <a:ext cx="1034186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Target Variable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"/>
          <p:cNvSpPr txBox="1"/>
          <p:nvPr/>
        </p:nvSpPr>
        <p:spPr>
          <a:xfrm>
            <a:off x="8880653" y="724205"/>
            <a:ext cx="29105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1E3A8A"/>
                </a:solidFill>
              </a:rPr>
              <a:t>Logistic Regression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69" name="Google Shape;5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95" y="1043945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"/>
          <p:cNvSpPr txBox="1"/>
          <p:nvPr/>
        </p:nvSpPr>
        <p:spPr>
          <a:xfrm>
            <a:off x="802463" y="1016256"/>
            <a:ext cx="3577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통계적 유의성 (Statistical Significance)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"/>
          <p:cNvSpPr/>
          <p:nvPr/>
        </p:nvSpPr>
        <p:spPr>
          <a:xfrm>
            <a:off x="564425" y="1350894"/>
            <a:ext cx="4401000" cy="18708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 KR"/>
                <a:ea typeface="Noto Sans KR"/>
                <a:cs typeface="Noto Sans KR"/>
                <a:sym typeface="Noto Sans KR"/>
              </a:rPr>
              <a:t>핵심 위험 인자 (Critical Risk Factors)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 가장 치명적 유전인자 : 가족력</a:t>
            </a: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(+1.92)은 전체 변수 중 압도적인 위험도, 연령(+0.25)보다 당뇨 위험을 약 7.7배 더 강력하게 높이는 핵심 인자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 신체대사지표 : 중성지방(+1.24), BMI(+0.77) 수치가 높을수록 위험이 급증하며, 특히 BMI는 연령보다 위험도를 약 3배 상승시킴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 기저 질환의 영향 : 고혈압 병력은(+0.65) 단순한 수축기혈압 수치(+0.16)보다 당뇨 위험을 약 4배 더 높이는 유의미한 과거력 인자로 확인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2" name="Google Shape;572;p5"/>
          <p:cNvSpPr/>
          <p:nvPr/>
        </p:nvSpPr>
        <p:spPr>
          <a:xfrm>
            <a:off x="4184294" y="4443070"/>
            <a:ext cx="599846" cy="190195"/>
          </a:xfrm>
          <a:prstGeom prst="roundRect">
            <a:avLst>
              <a:gd fmla="val 96154" name="adj"/>
            </a:avLst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3" name="Google Shape;5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302" y="1097585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"/>
          <p:cNvSpPr txBox="1"/>
          <p:nvPr/>
        </p:nvSpPr>
        <p:spPr>
          <a:xfrm>
            <a:off x="5639105" y="1048207"/>
            <a:ext cx="3996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요인별 상대적 영향력 (Standardized Coefficients)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"/>
          <p:cNvSpPr/>
          <p:nvPr/>
        </p:nvSpPr>
        <p:spPr>
          <a:xfrm>
            <a:off x="5391300" y="1327381"/>
            <a:ext cx="6168000" cy="5040900"/>
          </a:xfrm>
          <a:prstGeom prst="roundRect">
            <a:avLst>
              <a:gd fmla="val 470" name="adj"/>
            </a:avLst>
          </a:prstGeom>
          <a:solidFill>
            <a:srgbClr val="FFFFFF"/>
          </a:solidFill>
          <a:ln cap="flat" cmpd="sng" w="12700">
            <a:solidFill>
              <a:srgbClr val="F3F4F6"/>
            </a:solidFill>
            <a:prstDash val="solid"/>
            <a:round/>
            <a:headEnd len="sm" w="sm" type="none"/>
            <a:tailEnd len="sm" w="sm" type="none"/>
          </a:ln>
          <a:effectLst>
            <a:outerShdw blurRad="12700" rotWithShape="0" algn="bl" dir="16200000" dist="12700">
              <a:srgbClr val="000000">
                <a:alpha val="7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"/>
          <p:cNvSpPr/>
          <p:nvPr/>
        </p:nvSpPr>
        <p:spPr>
          <a:xfrm>
            <a:off x="0" y="6391656"/>
            <a:ext cx="12191695" cy="466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"/>
          <p:cNvSpPr txBox="1"/>
          <p:nvPr/>
        </p:nvSpPr>
        <p:spPr>
          <a:xfrm>
            <a:off x="11359591" y="6543446"/>
            <a:ext cx="391363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21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"/>
          <p:cNvSpPr/>
          <p:nvPr/>
        </p:nvSpPr>
        <p:spPr>
          <a:xfrm>
            <a:off x="559150" y="3312598"/>
            <a:ext cx="4401000" cy="14169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 KR"/>
                <a:ea typeface="Noto Sans KR"/>
                <a:cs typeface="Noto Sans KR"/>
                <a:sym typeface="Noto Sans KR"/>
              </a:rPr>
              <a:t>보호 요인 (Protective Factors)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-최고의 방어 인자: HDL 콜레스테롤(-0.43)은 가장 강력한 보호 효과를 나타내며, 신체활동량(-0.21)보다 약 2배 더 높은 위험 감소 기여도를 보임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-생활습관의 예방력 : 식단관리(-0.33)는 활동량(-0.21)보다 약 1.5배 더 효과적으로 당뇨 위험을 낮추는 보호 요인으로 분석됨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0" name="Google Shape;580;p5"/>
          <p:cNvSpPr/>
          <p:nvPr/>
        </p:nvSpPr>
        <p:spPr>
          <a:xfrm>
            <a:off x="582675" y="4870724"/>
            <a:ext cx="4401000" cy="14169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 KR"/>
                <a:ea typeface="Noto Sans KR"/>
                <a:cs typeface="Noto Sans KR"/>
                <a:sym typeface="Noto Sans KR"/>
              </a:rPr>
              <a:t>해석 (lnterpretation)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-관리의 효율성 : 나이(연령+0.25)보다 비만(BMI+0.77)이 위험도를 약 3.1배 더 높이므로 노화보다 체중 관리가 예방에 훨씬 효과적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oto Sans KR"/>
                <a:ea typeface="Noto Sans KR"/>
                <a:cs typeface="Noto Sans KR"/>
                <a:sym typeface="Noto Sans KR"/>
              </a:rPr>
              <a:t>-통제가능한 변수의 중요성 : 가족력과 연령은 바꿀 수 있지만 중성지방과 BMI를 낮추고 HDL을 높이는 대사적 노력이 당뇨 발병을 막는 열쇠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1" name="Google Shape;581;p5" title="다변량분석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629" y="1350900"/>
            <a:ext cx="6069370" cy="49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b27b3145f_2_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ab27b3145f_2_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ab27b3145f_2_4"/>
          <p:cNvSpPr/>
          <p:nvPr/>
        </p:nvSpPr>
        <p:spPr>
          <a:xfrm>
            <a:off x="0" y="11055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ab27b3145f_2_4"/>
          <p:cNvSpPr txBox="1"/>
          <p:nvPr/>
        </p:nvSpPr>
        <p:spPr>
          <a:xfrm>
            <a:off x="533095" y="381305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3ab27b3145f_2_4"/>
          <p:cNvSpPr txBox="1"/>
          <p:nvPr/>
        </p:nvSpPr>
        <p:spPr>
          <a:xfrm>
            <a:off x="1431036" y="381305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3ab27b3145f_2_4"/>
          <p:cNvSpPr txBox="1"/>
          <p:nvPr/>
        </p:nvSpPr>
        <p:spPr>
          <a:xfrm>
            <a:off x="1566367" y="381305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STATISTICAL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3ab27b3145f_2_4"/>
          <p:cNvSpPr txBox="1"/>
          <p:nvPr/>
        </p:nvSpPr>
        <p:spPr>
          <a:xfrm>
            <a:off x="533095" y="571500"/>
            <a:ext cx="4453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111827"/>
                </a:solidFill>
              </a:rPr>
              <a:t>핵심 요인 도출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3ab27b3145f_2_4"/>
          <p:cNvSpPr txBox="1"/>
          <p:nvPr/>
        </p:nvSpPr>
        <p:spPr>
          <a:xfrm>
            <a:off x="10726826" y="495605"/>
            <a:ext cx="1034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Target Variable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ab27b3145f_2_4"/>
          <p:cNvSpPr/>
          <p:nvPr/>
        </p:nvSpPr>
        <p:spPr>
          <a:xfrm>
            <a:off x="405575" y="1228800"/>
            <a:ext cx="5052300" cy="2394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배경 변수 (Demographic Factors)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핵심변수 : Age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Cohen's d: -0.337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연령이 증가함에 따라 췌장의 베타 세포 기능이 저하되고 인슐린 저항성이 증가하는 것은 당뇨병 발병의 전형적인 경로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연령은 비만, 신체 활동 부족 등 다른 가변적 위험 요인들에 노출된 기간을 대변하는 대리 변수</a:t>
            </a:r>
            <a:endParaRPr b="1" sz="15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6" name="Google Shape;596;g3ab27b3145f_2_4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Noto Sans KR"/>
                <a:ea typeface="Noto Sans KR"/>
                <a:cs typeface="Noto Sans KR"/>
                <a:sym typeface="Noto Sans KR"/>
              </a:rPr>
              <a:t>분류된 4대 요인을 머신러닝(XGBoost,  LightGBM)에 투입할 수 있도록 표준화 및 전처리 코드 제공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7" name="Google Shape;597;g3ab27b3145f_2_4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ab27b3145f_2_4"/>
          <p:cNvSpPr txBox="1"/>
          <p:nvPr/>
        </p:nvSpPr>
        <p:spPr>
          <a:xfrm>
            <a:off x="11359591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22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ab27b3145f_2_4"/>
          <p:cNvSpPr/>
          <p:nvPr/>
        </p:nvSpPr>
        <p:spPr>
          <a:xfrm>
            <a:off x="5548500" y="1228800"/>
            <a:ext cx="4767600" cy="2394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생활습관 요인 (Lifestyle Factors)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핵심변수 : Diet_score, Physical_activity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Cohen's d: 0.104 / 0.356 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Physical_activity:</a:t>
            </a:r>
            <a:r>
              <a:rPr lang="en-US" sz="1300">
                <a:solidFill>
                  <a:schemeClr val="dk1"/>
                </a:solidFill>
              </a:rPr>
              <a:t> 근육의 인슐린 감수성을 직접적으로 개선하여 혈당 조절 능력을 높이는 생리학적 경로를 가짐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Diet_score:</a:t>
            </a:r>
            <a:r>
              <a:rPr lang="en-US" sz="1300">
                <a:solidFill>
                  <a:schemeClr val="dk1"/>
                </a:solidFill>
              </a:rPr>
              <a:t> 장기적인 대사 상태를 결정하는 기초 변수.  인슐린 저항성에 영향을 주는 변수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0" name="Google Shape;600;g3ab27b3145f_2_4"/>
          <p:cNvSpPr/>
          <p:nvPr/>
        </p:nvSpPr>
        <p:spPr>
          <a:xfrm>
            <a:off x="2081500" y="3810225"/>
            <a:ext cx="4767600" cy="239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신체/대사 상태지표 (Physiological &amp; Metabolic indicators)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핵심변수 : Bmi, Systolic_BP, Triglycerides, HDL_Colesterol</a:t>
            </a:r>
            <a:endParaRPr b="1" sz="12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당뇨병의 직접적인 생체 신호로써, 상호 상관성이 높으므로 모델링 전 표준화 필수적이며 특히 Bmi, Triglycerides는 당뇨 진단의 핵심 수치적 근거가 됨</a:t>
            </a:r>
            <a:endParaRPr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t/>
            </a:r>
            <a:endParaRPr b="1" sz="12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1" name="Google Shape;601;g3ab27b3145f_2_4"/>
          <p:cNvSpPr/>
          <p:nvPr/>
        </p:nvSpPr>
        <p:spPr>
          <a:xfrm>
            <a:off x="6983500" y="3810225"/>
            <a:ext cx="4767600" cy="239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유전/병력 요인 (Genetic &amp; Medical History)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핵심변수 : Family_history, Hypertension_history</a:t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카이제곱 분석으로 유의성이 검증된 범주형 변수로써</a:t>
            </a:r>
            <a:r>
              <a:rPr i="1"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00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선천적 취약성을 대변하는 강력한 이진특징으로 작용함 </a:t>
            </a:r>
            <a:endParaRPr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t/>
            </a:r>
            <a:endParaRPr b="1" sz="1300">
              <a:solidFill>
                <a:srgbClr val="1F29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b27b3145f_1_2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ab27b3145f_1_2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ab27b3145f_1_27"/>
          <p:cNvSpPr txBox="1"/>
          <p:nvPr/>
        </p:nvSpPr>
        <p:spPr>
          <a:xfrm>
            <a:off x="8326526" y="3353105"/>
            <a:ext cx="7086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800">
                <a:solidFill>
                  <a:srgbClr val="FFFFFF"/>
                </a:solidFill>
              </a:rPr>
              <a:t>4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3ab27b3145f_1_27"/>
          <p:cNvSpPr/>
          <p:nvPr/>
        </p:nvSpPr>
        <p:spPr>
          <a:xfrm>
            <a:off x="1143000" y="1619402"/>
            <a:ext cx="1019700" cy="9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ab27b3145f_1_27"/>
          <p:cNvSpPr/>
          <p:nvPr/>
        </p:nvSpPr>
        <p:spPr>
          <a:xfrm>
            <a:off x="1143000" y="3019349"/>
            <a:ext cx="761700" cy="576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ab27b3145f_1_27"/>
          <p:cNvSpPr/>
          <p:nvPr/>
        </p:nvSpPr>
        <p:spPr>
          <a:xfrm>
            <a:off x="1143000" y="4733849"/>
            <a:ext cx="9905700" cy="900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ab27b3145f_1_27"/>
          <p:cNvSpPr txBox="1"/>
          <p:nvPr/>
        </p:nvSpPr>
        <p:spPr>
          <a:xfrm>
            <a:off x="1143000" y="1352398"/>
            <a:ext cx="113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3ab27b3145f_1_27"/>
          <p:cNvSpPr txBox="1"/>
          <p:nvPr/>
        </p:nvSpPr>
        <p:spPr>
          <a:xfrm>
            <a:off x="2310689" y="1376172"/>
            <a:ext cx="270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 ANALYSIS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ab27b3145f_1_27"/>
          <p:cNvSpPr txBox="1"/>
          <p:nvPr/>
        </p:nvSpPr>
        <p:spPr>
          <a:xfrm>
            <a:off x="1143000" y="1790395"/>
            <a:ext cx="47055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머신러닝 분석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3ab27b3145f_1_27"/>
          <p:cNvSpPr txBox="1"/>
          <p:nvPr/>
        </p:nvSpPr>
        <p:spPr>
          <a:xfrm>
            <a:off x="1143000" y="3400640"/>
            <a:ext cx="4067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전처리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모델링 및 하이퍼파라미터 설정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성능 평가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7" name="Google Shape;617;g3ab27b3145f_1_27"/>
          <p:cNvSpPr txBox="1"/>
          <p:nvPr/>
        </p:nvSpPr>
        <p:spPr>
          <a:xfrm>
            <a:off x="304495" y="6391656"/>
            <a:ext cx="1667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3ab27b3145f_1_27"/>
          <p:cNvSpPr txBox="1"/>
          <p:nvPr/>
        </p:nvSpPr>
        <p:spPr>
          <a:xfrm>
            <a:off x="11588191" y="639165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23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"/>
          <p:cNvSpPr/>
          <p:nvPr/>
        </p:nvSpPr>
        <p:spPr>
          <a:xfrm>
            <a:off x="150" y="0"/>
            <a:ext cx="12191700" cy="67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"/>
          <p:cNvSpPr/>
          <p:nvPr/>
        </p:nvSpPr>
        <p:spPr>
          <a:xfrm>
            <a:off x="0" y="1267033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"/>
          <p:cNvSpPr txBox="1"/>
          <p:nvPr/>
        </p:nvSpPr>
        <p:spPr>
          <a:xfrm>
            <a:off x="609905" y="457200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"/>
          <p:cNvSpPr txBox="1"/>
          <p:nvPr/>
        </p:nvSpPr>
        <p:spPr>
          <a:xfrm>
            <a:off x="1506931" y="457200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9"/>
          <p:cNvSpPr txBox="1"/>
          <p:nvPr/>
        </p:nvSpPr>
        <p:spPr>
          <a:xfrm>
            <a:off x="1642262" y="457200"/>
            <a:ext cx="2196389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9"/>
          <p:cNvSpPr txBox="1"/>
          <p:nvPr/>
        </p:nvSpPr>
        <p:spPr>
          <a:xfrm>
            <a:off x="609905" y="666598"/>
            <a:ext cx="4000500" cy="486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모델링 전략 및 실험 설계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9"/>
          <p:cNvSpPr/>
          <p:nvPr/>
        </p:nvSpPr>
        <p:spPr>
          <a:xfrm>
            <a:off x="609905" y="1666951"/>
            <a:ext cx="38400" cy="2286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"/>
          <p:cNvSpPr txBox="1"/>
          <p:nvPr/>
        </p:nvSpPr>
        <p:spPr>
          <a:xfrm>
            <a:off x="761695" y="1638605"/>
            <a:ext cx="4153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모델 및 전처리 (Models &amp; Preprocessing)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9"/>
          <p:cNvSpPr/>
          <p:nvPr/>
        </p:nvSpPr>
        <p:spPr>
          <a:xfrm>
            <a:off x="609450" y="2278375"/>
            <a:ext cx="7010700" cy="4147800"/>
          </a:xfrm>
          <a:prstGeom prst="roundRect">
            <a:avLst>
              <a:gd fmla="val 381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"/>
          <p:cNvSpPr/>
          <p:nvPr/>
        </p:nvSpPr>
        <p:spPr>
          <a:xfrm>
            <a:off x="619049" y="2076602"/>
            <a:ext cx="6991500" cy="4662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"/>
          <p:cNvSpPr/>
          <p:nvPr/>
        </p:nvSpPr>
        <p:spPr>
          <a:xfrm>
            <a:off x="619049" y="2533802"/>
            <a:ext cx="6991502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"/>
          <p:cNvSpPr txBox="1"/>
          <p:nvPr/>
        </p:nvSpPr>
        <p:spPr>
          <a:xfrm>
            <a:off x="847649" y="2219249"/>
            <a:ext cx="734263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CATEGORY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"/>
          <p:cNvSpPr txBox="1"/>
          <p:nvPr/>
        </p:nvSpPr>
        <p:spPr>
          <a:xfrm>
            <a:off x="3076956" y="2219249"/>
            <a:ext cx="140086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DETAILS &amp; LIBRARIES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9"/>
          <p:cNvSpPr/>
          <p:nvPr/>
        </p:nvSpPr>
        <p:spPr>
          <a:xfrm>
            <a:off x="847649" y="2734056"/>
            <a:ext cx="381305" cy="381305"/>
          </a:xfrm>
          <a:prstGeom prst="roundRect">
            <a:avLst>
              <a:gd fmla="val 239808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9" name="Google Shape;6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949" y="284835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"/>
          <p:cNvSpPr txBox="1"/>
          <p:nvPr/>
        </p:nvSpPr>
        <p:spPr>
          <a:xfrm>
            <a:off x="1343254" y="2734056"/>
            <a:ext cx="1334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Baseline Models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9"/>
          <p:cNvSpPr txBox="1"/>
          <p:nvPr/>
        </p:nvSpPr>
        <p:spPr>
          <a:xfrm>
            <a:off x="1343254" y="2952598"/>
            <a:ext cx="781812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성능 확인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9"/>
          <p:cNvSpPr/>
          <p:nvPr/>
        </p:nvSpPr>
        <p:spPr>
          <a:xfrm>
            <a:off x="3076956" y="2734056"/>
            <a:ext cx="580644" cy="247802"/>
          </a:xfrm>
          <a:prstGeom prst="roundRect">
            <a:avLst>
              <a:gd fmla="val 369004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"/>
          <p:cNvSpPr txBox="1"/>
          <p:nvPr/>
        </p:nvSpPr>
        <p:spPr>
          <a:xfrm>
            <a:off x="3191256" y="2771546"/>
            <a:ext cx="438912" cy="171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Linear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9"/>
          <p:cNvSpPr txBox="1"/>
          <p:nvPr/>
        </p:nvSpPr>
        <p:spPr>
          <a:xfrm>
            <a:off x="3730752" y="2762402"/>
            <a:ext cx="1329538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Logistic Regression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9"/>
          <p:cNvSpPr/>
          <p:nvPr/>
        </p:nvSpPr>
        <p:spPr>
          <a:xfrm>
            <a:off x="3076956" y="3057754"/>
            <a:ext cx="476402" cy="247802"/>
          </a:xfrm>
          <a:prstGeom prst="roundRect">
            <a:avLst>
              <a:gd fmla="val 369004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"/>
          <p:cNvSpPr txBox="1"/>
          <p:nvPr/>
        </p:nvSpPr>
        <p:spPr>
          <a:xfrm>
            <a:off x="3191256" y="3095244"/>
            <a:ext cx="333756" cy="171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Tree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9"/>
          <p:cNvSpPr txBox="1"/>
          <p:nvPr/>
        </p:nvSpPr>
        <p:spPr>
          <a:xfrm>
            <a:off x="3623767" y="3086100"/>
            <a:ext cx="1586484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Decision Tree Classifier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9"/>
          <p:cNvSpPr/>
          <p:nvPr/>
        </p:nvSpPr>
        <p:spPr>
          <a:xfrm>
            <a:off x="648299" y="3776144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9"/>
          <p:cNvGrpSpPr/>
          <p:nvPr/>
        </p:nvGrpSpPr>
        <p:grpSpPr>
          <a:xfrm>
            <a:off x="847649" y="4048505"/>
            <a:ext cx="5514747" cy="571500"/>
            <a:chOff x="847649" y="4327855"/>
            <a:chExt cx="5514747" cy="571500"/>
          </a:xfrm>
        </p:grpSpPr>
        <p:sp>
          <p:nvSpPr>
            <p:cNvPr id="650" name="Google Shape;650;p9"/>
            <p:cNvSpPr/>
            <p:nvPr/>
          </p:nvSpPr>
          <p:spPr>
            <a:xfrm>
              <a:off x="847649" y="4327855"/>
              <a:ext cx="381305" cy="381305"/>
            </a:xfrm>
            <a:prstGeom prst="roundRect">
              <a:avLst>
                <a:gd fmla="val 239808" name="adj"/>
              </a:avLst>
            </a:prstGeom>
            <a:solidFill>
              <a:srgbClr val="EDE9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651" name="Google Shape;65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1949" y="4442155"/>
              <a:ext cx="152705" cy="152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9"/>
            <p:cNvSpPr txBox="1"/>
            <p:nvPr/>
          </p:nvSpPr>
          <p:spPr>
            <a:xfrm>
              <a:off x="1343254" y="4327855"/>
              <a:ext cx="1438351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Ensemble Models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9"/>
            <p:cNvSpPr txBox="1"/>
            <p:nvPr/>
          </p:nvSpPr>
          <p:spPr>
            <a:xfrm>
              <a:off x="1343254" y="4546397"/>
              <a:ext cx="1209751" cy="162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고성능 부스팅 알고리즘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3076956" y="4327855"/>
              <a:ext cx="724205" cy="247802"/>
            </a:xfrm>
            <a:prstGeom prst="roundRect">
              <a:avLst>
                <a:gd fmla="val 369004" name="adj"/>
              </a:avLst>
            </a:prstGeom>
            <a:solidFill>
              <a:srgbClr val="F3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 txBox="1"/>
            <p:nvPr/>
          </p:nvSpPr>
          <p:spPr>
            <a:xfrm>
              <a:off x="3191256" y="4365346"/>
              <a:ext cx="581558" cy="171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21A8"/>
                </a:buClr>
                <a:buSzPts val="900"/>
                <a:buFont typeface="Noto Sans KR"/>
                <a:buNone/>
              </a:pPr>
              <a:r>
                <a:rPr b="1" i="0" lang="en-US" sz="900" u="none" cap="none" strike="noStrike">
                  <a:solidFill>
                    <a:srgbClr val="6B21A8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Boosting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9"/>
            <p:cNvSpPr txBox="1"/>
            <p:nvPr/>
          </p:nvSpPr>
          <p:spPr>
            <a:xfrm>
              <a:off x="3871570" y="4356202"/>
              <a:ext cx="2490826" cy="191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37415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XGBoost (Extreme Gradient Boosting)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076956" y="4651553"/>
              <a:ext cx="724205" cy="247802"/>
            </a:xfrm>
            <a:prstGeom prst="roundRect">
              <a:avLst>
                <a:gd fmla="val 369004" name="adj"/>
              </a:avLst>
            </a:prstGeom>
            <a:solidFill>
              <a:srgbClr val="F3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 txBox="1"/>
            <p:nvPr/>
          </p:nvSpPr>
          <p:spPr>
            <a:xfrm>
              <a:off x="3191256" y="4689043"/>
              <a:ext cx="581558" cy="171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21A8"/>
                </a:buClr>
                <a:buSzPts val="900"/>
                <a:buFont typeface="Noto Sans KR"/>
                <a:buNone/>
              </a:pPr>
              <a:r>
                <a:rPr b="1" i="0" lang="en-US" sz="900" u="none" cap="none" strike="noStrike">
                  <a:solidFill>
                    <a:srgbClr val="6B21A8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Boosting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9"/>
            <p:cNvSpPr txBox="1"/>
            <p:nvPr/>
          </p:nvSpPr>
          <p:spPr>
            <a:xfrm>
              <a:off x="3871570" y="4679899"/>
              <a:ext cx="2376526" cy="191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37415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LightGBM (Light Gradient Boosting)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9"/>
          <p:cNvSpPr/>
          <p:nvPr/>
        </p:nvSpPr>
        <p:spPr>
          <a:xfrm>
            <a:off x="576724" y="513435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" name="Google Shape;661;p9"/>
          <p:cNvGrpSpPr/>
          <p:nvPr/>
        </p:nvGrpSpPr>
        <p:grpSpPr>
          <a:xfrm>
            <a:off x="797811" y="5522846"/>
            <a:ext cx="5315985" cy="458115"/>
            <a:chOff x="847649" y="5911596"/>
            <a:chExt cx="5315985" cy="458115"/>
          </a:xfrm>
        </p:grpSpPr>
        <p:sp>
          <p:nvSpPr>
            <p:cNvPr id="662" name="Google Shape;662;p9"/>
            <p:cNvSpPr/>
            <p:nvPr/>
          </p:nvSpPr>
          <p:spPr>
            <a:xfrm>
              <a:off x="847649" y="5911596"/>
              <a:ext cx="381305" cy="381305"/>
            </a:xfrm>
            <a:prstGeom prst="roundRect">
              <a:avLst>
                <a:gd fmla="val 239808" name="adj"/>
              </a:avLst>
            </a:prstGeom>
            <a:solidFill>
              <a:srgbClr val="D1F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663" name="Google Shape;66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1949" y="6025896"/>
              <a:ext cx="152705" cy="152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Google Shape;664;p9"/>
            <p:cNvSpPr txBox="1"/>
            <p:nvPr/>
          </p:nvSpPr>
          <p:spPr>
            <a:xfrm>
              <a:off x="1343254" y="5911596"/>
              <a:ext cx="1181405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Preprocessing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9"/>
            <p:cNvSpPr txBox="1"/>
            <p:nvPr/>
          </p:nvSpPr>
          <p:spPr>
            <a:xfrm>
              <a:off x="1343254" y="6131052"/>
              <a:ext cx="1200607" cy="162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Column Transformer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reencoded.png" id="666" name="Google Shape;666;p9"/>
            <p:cNvPicPr preferRelativeResize="0"/>
            <p:nvPr/>
          </p:nvPicPr>
          <p:blipFill rotWithShape="1">
            <a:blip r:embed="rId6">
              <a:alphaModFix/>
            </a:blip>
            <a:srcRect b="-179" l="0" r="0" t="-180"/>
            <a:stretch/>
          </p:blipFill>
          <p:spPr>
            <a:xfrm>
              <a:off x="3076956" y="5930798"/>
              <a:ext cx="190195" cy="152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9"/>
            <p:cNvSpPr txBox="1"/>
            <p:nvPr/>
          </p:nvSpPr>
          <p:spPr>
            <a:xfrm>
              <a:off x="3343034" y="5911600"/>
              <a:ext cx="28206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수치형: StandardScaler (표준화)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reencoded.png" id="668" name="Google Shape;668;p9"/>
            <p:cNvPicPr preferRelativeResize="0"/>
            <p:nvPr/>
          </p:nvPicPr>
          <p:blipFill rotWithShape="1">
            <a:blip r:embed="rId7">
              <a:alphaModFix/>
            </a:blip>
            <a:srcRect b="0" l="-12275" r="-12275" t="0"/>
            <a:stretch/>
          </p:blipFill>
          <p:spPr>
            <a:xfrm>
              <a:off x="3076956" y="6197803"/>
              <a:ext cx="190195" cy="152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Google Shape;669;p9"/>
            <p:cNvSpPr txBox="1"/>
            <p:nvPr/>
          </p:nvSpPr>
          <p:spPr>
            <a:xfrm>
              <a:off x="3343046" y="6178601"/>
              <a:ext cx="2643530" cy="191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범주형: OneHotEncoder / OrdinalEncoder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9"/>
          <p:cNvSpPr/>
          <p:nvPr/>
        </p:nvSpPr>
        <p:spPr>
          <a:xfrm>
            <a:off x="7925105" y="1666951"/>
            <a:ext cx="38405" cy="228600"/>
          </a:xfrm>
          <a:prstGeom prst="rect">
            <a:avLst/>
          </a:prstGeom>
          <a:solidFill>
            <a:srgbClr val="9CA3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"/>
          <p:cNvSpPr txBox="1"/>
          <p:nvPr/>
        </p:nvSpPr>
        <p:spPr>
          <a:xfrm>
            <a:off x="8076895" y="1638605"/>
            <a:ext cx="2048256" cy="277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검증 전략 (Validation)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"/>
          <p:cNvSpPr/>
          <p:nvPr/>
        </p:nvSpPr>
        <p:spPr>
          <a:xfrm>
            <a:off x="7925100" y="1951737"/>
            <a:ext cx="3657600" cy="2375700"/>
          </a:xfrm>
          <a:prstGeom prst="roundRect">
            <a:avLst>
              <a:gd fmla="val 1408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"/>
          <p:cNvSpPr/>
          <p:nvPr/>
        </p:nvSpPr>
        <p:spPr>
          <a:xfrm>
            <a:off x="8162849" y="2305202"/>
            <a:ext cx="381305" cy="381305"/>
          </a:xfrm>
          <a:prstGeom prst="roundRect">
            <a:avLst>
              <a:gd fmla="val 239808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4" name="Google Shape;674;p9"/>
          <p:cNvPicPr preferRelativeResize="0"/>
          <p:nvPr/>
        </p:nvPicPr>
        <p:blipFill rotWithShape="1">
          <a:blip r:embed="rId8">
            <a:alphaModFix/>
          </a:blip>
          <a:srcRect b="-42" l="0" r="0" t="-43"/>
          <a:stretch/>
        </p:blipFill>
        <p:spPr>
          <a:xfrm>
            <a:off x="8287207" y="2419502"/>
            <a:ext cx="133502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"/>
          <p:cNvSpPr txBox="1"/>
          <p:nvPr/>
        </p:nvSpPr>
        <p:spPr>
          <a:xfrm>
            <a:off x="8695944" y="2305202"/>
            <a:ext cx="15819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Stratified K-Fold CV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9"/>
          <p:cNvSpPr txBox="1"/>
          <p:nvPr/>
        </p:nvSpPr>
        <p:spPr>
          <a:xfrm>
            <a:off x="8695944" y="2581351"/>
            <a:ext cx="2681935" cy="629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타겟 클래스 비율을 유지하며 5-Fold 교차 검증 수행 (n_splits=5). 데이터 불균형을 고려한 안정적인 평가.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9"/>
          <p:cNvSpPr/>
          <p:nvPr/>
        </p:nvSpPr>
        <p:spPr>
          <a:xfrm>
            <a:off x="8162849" y="3450031"/>
            <a:ext cx="3181198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"/>
          <p:cNvSpPr txBox="1"/>
          <p:nvPr/>
        </p:nvSpPr>
        <p:spPr>
          <a:xfrm>
            <a:off x="8162849" y="3444549"/>
            <a:ext cx="11340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PRIMARY METRIC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9"/>
          <p:cNvSpPr/>
          <p:nvPr/>
        </p:nvSpPr>
        <p:spPr>
          <a:xfrm>
            <a:off x="8163299" y="3606382"/>
            <a:ext cx="3181200" cy="476400"/>
          </a:xfrm>
          <a:prstGeom prst="roundRect">
            <a:avLst>
              <a:gd fmla="val 30710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"/>
          <p:cNvSpPr txBox="1"/>
          <p:nvPr/>
        </p:nvSpPr>
        <p:spPr>
          <a:xfrm>
            <a:off x="8378354" y="3749803"/>
            <a:ext cx="12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ROC-AUC Score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1" name="Google Shape;681;p9"/>
          <p:cNvPicPr preferRelativeResize="0"/>
          <p:nvPr/>
        </p:nvPicPr>
        <p:blipFill rotWithShape="1">
          <a:blip r:embed="rId9">
            <a:alphaModFix/>
          </a:blip>
          <a:srcRect b="0" l="-33" r="-32" t="0"/>
          <a:stretch/>
        </p:blipFill>
        <p:spPr>
          <a:xfrm>
            <a:off x="11024930" y="3791093"/>
            <a:ext cx="171907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"/>
          <p:cNvSpPr txBox="1"/>
          <p:nvPr/>
        </p:nvSpPr>
        <p:spPr>
          <a:xfrm>
            <a:off x="9296860" y="4092822"/>
            <a:ext cx="2210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보조 지표: Accuracy, Precision, Recall, F1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9"/>
          <p:cNvSpPr/>
          <p:nvPr/>
        </p:nvSpPr>
        <p:spPr>
          <a:xfrm>
            <a:off x="7849350" y="4860950"/>
            <a:ext cx="3657600" cy="1666800"/>
          </a:xfrm>
          <a:prstGeom prst="roundRect">
            <a:avLst>
              <a:gd fmla="val 2969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7925105" y="4444439"/>
            <a:ext cx="38400" cy="2286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"/>
          <p:cNvSpPr txBox="1"/>
          <p:nvPr/>
        </p:nvSpPr>
        <p:spPr>
          <a:xfrm>
            <a:off x="8053120" y="4420315"/>
            <a:ext cx="209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 (Optimization)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9"/>
          <p:cNvSpPr txBox="1"/>
          <p:nvPr/>
        </p:nvSpPr>
        <p:spPr>
          <a:xfrm>
            <a:off x="8463861" y="5463116"/>
            <a:ext cx="1472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Iter: 10회 무작위 샘플링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9"/>
          <p:cNvSpPr txBox="1"/>
          <p:nvPr/>
        </p:nvSpPr>
        <p:spPr>
          <a:xfrm>
            <a:off x="8464508" y="5663225"/>
            <a:ext cx="191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Scoring: 'roc_auc' 기준 최적화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9"/>
          <p:cNvSpPr txBox="1"/>
          <p:nvPr/>
        </p:nvSpPr>
        <p:spPr>
          <a:xfrm>
            <a:off x="8457515" y="5893951"/>
            <a:ext cx="2500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Params: 학습률, 트리 깊이, 정규화 계수 등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9" name="Google Shape;68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905" y="657270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"/>
          <p:cNvSpPr txBox="1"/>
          <p:nvPr/>
        </p:nvSpPr>
        <p:spPr>
          <a:xfrm>
            <a:off x="800100" y="6543446"/>
            <a:ext cx="1505102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 Strategy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9"/>
          <p:cNvSpPr txBox="1"/>
          <p:nvPr/>
        </p:nvSpPr>
        <p:spPr>
          <a:xfrm>
            <a:off x="11282782" y="6543446"/>
            <a:ext cx="391363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24 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2" name="Google Shape;69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6611" y="5035069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"/>
          <p:cNvSpPr txBox="1"/>
          <p:nvPr/>
        </p:nvSpPr>
        <p:spPr>
          <a:xfrm>
            <a:off x="8417282" y="4995819"/>
            <a:ext cx="17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RandomizedSearchCV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9"/>
          <p:cNvSpPr txBox="1"/>
          <p:nvPr/>
        </p:nvSpPr>
        <p:spPr>
          <a:xfrm>
            <a:off x="8417282" y="5271968"/>
            <a:ext cx="2500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광범위한 파라미터 공간을 효율적으로 탐색.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0"/>
          <p:cNvSpPr/>
          <p:nvPr/>
        </p:nvSpPr>
        <p:spPr>
          <a:xfrm>
            <a:off x="0" y="110551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0"/>
          <p:cNvSpPr txBox="1"/>
          <p:nvPr/>
        </p:nvSpPr>
        <p:spPr>
          <a:xfrm>
            <a:off x="533095" y="381305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0"/>
          <p:cNvSpPr txBox="1"/>
          <p:nvPr/>
        </p:nvSpPr>
        <p:spPr>
          <a:xfrm>
            <a:off x="1431036" y="381305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"/>
          <p:cNvSpPr txBox="1"/>
          <p:nvPr/>
        </p:nvSpPr>
        <p:spPr>
          <a:xfrm>
            <a:off x="533095" y="571500"/>
            <a:ext cx="4510735" cy="41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모델 성능 비교 평가 (Validation)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0"/>
          <p:cNvSpPr txBox="1"/>
          <p:nvPr/>
        </p:nvSpPr>
        <p:spPr>
          <a:xfrm>
            <a:off x="10607040" y="495605"/>
            <a:ext cx="11576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Validation Metric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0"/>
          <p:cNvSpPr txBox="1"/>
          <p:nvPr/>
        </p:nvSpPr>
        <p:spPr>
          <a:xfrm>
            <a:off x="10320833" y="724205"/>
            <a:ext cx="1472184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ROC-AUC Score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0"/>
          <p:cNvSpPr/>
          <p:nvPr/>
        </p:nvSpPr>
        <p:spPr>
          <a:xfrm>
            <a:off x="533095" y="1419149"/>
            <a:ext cx="11125505" cy="3562502"/>
          </a:xfrm>
          <a:prstGeom prst="roundRect">
            <a:avLst>
              <a:gd fmla="val 824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0"/>
          <p:cNvSpPr/>
          <p:nvPr/>
        </p:nvSpPr>
        <p:spPr>
          <a:xfrm>
            <a:off x="543154" y="1429207"/>
            <a:ext cx="2781605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0"/>
          <p:cNvSpPr/>
          <p:nvPr/>
        </p:nvSpPr>
        <p:spPr>
          <a:xfrm>
            <a:off x="543154" y="1905610"/>
            <a:ext cx="2781605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"/>
          <p:cNvSpPr txBox="1"/>
          <p:nvPr/>
        </p:nvSpPr>
        <p:spPr>
          <a:xfrm>
            <a:off x="771754" y="1580998"/>
            <a:ext cx="9144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MODEL NAME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0"/>
          <p:cNvSpPr/>
          <p:nvPr/>
        </p:nvSpPr>
        <p:spPr>
          <a:xfrm>
            <a:off x="3319272" y="1429207"/>
            <a:ext cx="1666951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0"/>
          <p:cNvSpPr/>
          <p:nvPr/>
        </p:nvSpPr>
        <p:spPr>
          <a:xfrm>
            <a:off x="3319272" y="1905610"/>
            <a:ext cx="1666951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"/>
          <p:cNvSpPr txBox="1"/>
          <p:nvPr/>
        </p:nvSpPr>
        <p:spPr>
          <a:xfrm>
            <a:off x="3547872" y="1580998"/>
            <a:ext cx="64831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ROC-AUC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5" name="Google Shape;715;p10"/>
          <p:cNvPicPr preferRelativeResize="0"/>
          <p:nvPr/>
        </p:nvPicPr>
        <p:blipFill rotWithShape="1">
          <a:blip r:embed="rId3">
            <a:alphaModFix/>
          </a:blip>
          <a:srcRect b="0" l="-1911" r="-1910" t="0"/>
          <a:stretch/>
        </p:blipFill>
        <p:spPr>
          <a:xfrm>
            <a:off x="4141318" y="1614830"/>
            <a:ext cx="133502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"/>
          <p:cNvSpPr/>
          <p:nvPr/>
        </p:nvSpPr>
        <p:spPr>
          <a:xfrm>
            <a:off x="4985309" y="1429207"/>
            <a:ext cx="1666951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"/>
          <p:cNvSpPr/>
          <p:nvPr/>
        </p:nvSpPr>
        <p:spPr>
          <a:xfrm>
            <a:off x="4985309" y="1905610"/>
            <a:ext cx="1666951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"/>
          <p:cNvSpPr txBox="1"/>
          <p:nvPr/>
        </p:nvSpPr>
        <p:spPr>
          <a:xfrm>
            <a:off x="5213909" y="1580998"/>
            <a:ext cx="724205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ACCURACY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0"/>
          <p:cNvSpPr/>
          <p:nvPr/>
        </p:nvSpPr>
        <p:spPr>
          <a:xfrm>
            <a:off x="6651346" y="1429207"/>
            <a:ext cx="1666951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"/>
          <p:cNvSpPr/>
          <p:nvPr/>
        </p:nvSpPr>
        <p:spPr>
          <a:xfrm>
            <a:off x="6651346" y="1905610"/>
            <a:ext cx="1666951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0"/>
          <p:cNvSpPr txBox="1"/>
          <p:nvPr/>
        </p:nvSpPr>
        <p:spPr>
          <a:xfrm>
            <a:off x="6879946" y="1580998"/>
            <a:ext cx="762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PRECISION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0"/>
          <p:cNvSpPr/>
          <p:nvPr/>
        </p:nvSpPr>
        <p:spPr>
          <a:xfrm>
            <a:off x="8317382" y="1429207"/>
            <a:ext cx="1666951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"/>
          <p:cNvSpPr/>
          <p:nvPr/>
        </p:nvSpPr>
        <p:spPr>
          <a:xfrm>
            <a:off x="8317382" y="1905610"/>
            <a:ext cx="1666951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0"/>
          <p:cNvSpPr txBox="1"/>
          <p:nvPr/>
        </p:nvSpPr>
        <p:spPr>
          <a:xfrm>
            <a:off x="8545982" y="1580998"/>
            <a:ext cx="553212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RECALL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0"/>
          <p:cNvSpPr/>
          <p:nvPr/>
        </p:nvSpPr>
        <p:spPr>
          <a:xfrm>
            <a:off x="9982505" y="1429207"/>
            <a:ext cx="1666951" cy="49560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"/>
          <p:cNvSpPr/>
          <p:nvPr/>
        </p:nvSpPr>
        <p:spPr>
          <a:xfrm>
            <a:off x="9982505" y="1905610"/>
            <a:ext cx="1666951" cy="19202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0"/>
          <p:cNvSpPr txBox="1"/>
          <p:nvPr/>
        </p:nvSpPr>
        <p:spPr>
          <a:xfrm>
            <a:off x="10211105" y="1580998"/>
            <a:ext cx="6766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F1 SCORE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0"/>
          <p:cNvSpPr/>
          <p:nvPr/>
        </p:nvSpPr>
        <p:spPr>
          <a:xfrm>
            <a:off x="543154" y="2676449"/>
            <a:ext cx="278160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0"/>
          <p:cNvSpPr/>
          <p:nvPr/>
        </p:nvSpPr>
        <p:spPr>
          <a:xfrm>
            <a:off x="771754" y="2147011"/>
            <a:ext cx="304495" cy="304495"/>
          </a:xfrm>
          <a:prstGeom prst="roundRect">
            <a:avLst>
              <a:gd fmla="val 37538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0" name="Google Shape;7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07" y="2232965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"/>
          <p:cNvSpPr txBox="1"/>
          <p:nvPr/>
        </p:nvSpPr>
        <p:spPr>
          <a:xfrm>
            <a:off x="1190549" y="2115007"/>
            <a:ext cx="1480414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Logistic Regression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0"/>
          <p:cNvSpPr txBox="1"/>
          <p:nvPr/>
        </p:nvSpPr>
        <p:spPr>
          <a:xfrm>
            <a:off x="1190549" y="2322576"/>
            <a:ext cx="9052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Baseline Linear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0"/>
          <p:cNvSpPr/>
          <p:nvPr/>
        </p:nvSpPr>
        <p:spPr>
          <a:xfrm>
            <a:off x="3319272" y="2676449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0"/>
          <p:cNvSpPr txBox="1"/>
          <p:nvPr/>
        </p:nvSpPr>
        <p:spPr>
          <a:xfrm>
            <a:off x="3547872" y="2190902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0.69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0"/>
          <p:cNvSpPr/>
          <p:nvPr/>
        </p:nvSpPr>
        <p:spPr>
          <a:xfrm>
            <a:off x="4985309" y="2676449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"/>
          <p:cNvSpPr txBox="1"/>
          <p:nvPr/>
        </p:nvSpPr>
        <p:spPr>
          <a:xfrm>
            <a:off x="5213909" y="2190902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0.6258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0"/>
          <p:cNvSpPr/>
          <p:nvPr/>
        </p:nvSpPr>
        <p:spPr>
          <a:xfrm>
            <a:off x="6651346" y="2676449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0"/>
          <p:cNvSpPr txBox="1"/>
          <p:nvPr/>
        </p:nvSpPr>
        <p:spPr>
          <a:xfrm>
            <a:off x="6879946" y="2190902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0.7541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0"/>
          <p:cNvSpPr/>
          <p:nvPr/>
        </p:nvSpPr>
        <p:spPr>
          <a:xfrm>
            <a:off x="8317382" y="2676449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0"/>
          <p:cNvSpPr txBox="1"/>
          <p:nvPr/>
        </p:nvSpPr>
        <p:spPr>
          <a:xfrm>
            <a:off x="8545982" y="2190902"/>
            <a:ext cx="585216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0.5929</a:t>
            </a:r>
            <a:endParaRPr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0"/>
          <p:cNvSpPr/>
          <p:nvPr/>
        </p:nvSpPr>
        <p:spPr>
          <a:xfrm>
            <a:off x="9982505" y="2676449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0"/>
          <p:cNvSpPr txBox="1"/>
          <p:nvPr/>
        </p:nvSpPr>
        <p:spPr>
          <a:xfrm>
            <a:off x="10211105" y="2190902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0.6639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0"/>
          <p:cNvSpPr/>
          <p:nvPr/>
        </p:nvSpPr>
        <p:spPr>
          <a:xfrm>
            <a:off x="543154" y="3436315"/>
            <a:ext cx="278160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0"/>
          <p:cNvSpPr/>
          <p:nvPr/>
        </p:nvSpPr>
        <p:spPr>
          <a:xfrm>
            <a:off x="771754" y="2906878"/>
            <a:ext cx="304495" cy="304495"/>
          </a:xfrm>
          <a:prstGeom prst="roundRect">
            <a:avLst>
              <a:gd fmla="val 37538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5" name="Google Shape;745;p10"/>
          <p:cNvPicPr preferRelativeResize="0"/>
          <p:nvPr/>
        </p:nvPicPr>
        <p:blipFill rotWithShape="1">
          <a:blip r:embed="rId5">
            <a:alphaModFix/>
          </a:blip>
          <a:srcRect b="0" l="-837" r="-837" t="0"/>
          <a:stretch/>
        </p:blipFill>
        <p:spPr>
          <a:xfrm>
            <a:off x="847649" y="2992831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"/>
          <p:cNvSpPr txBox="1"/>
          <p:nvPr/>
        </p:nvSpPr>
        <p:spPr>
          <a:xfrm>
            <a:off x="1190549" y="2874874"/>
            <a:ext cx="1070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Decision Tree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0"/>
          <p:cNvSpPr txBox="1"/>
          <p:nvPr/>
        </p:nvSpPr>
        <p:spPr>
          <a:xfrm>
            <a:off x="1190549" y="3082442"/>
            <a:ext cx="63825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Basic Tree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0"/>
          <p:cNvSpPr/>
          <p:nvPr/>
        </p:nvSpPr>
        <p:spPr>
          <a:xfrm>
            <a:off x="3319272" y="3436315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0"/>
          <p:cNvSpPr txBox="1"/>
          <p:nvPr/>
        </p:nvSpPr>
        <p:spPr>
          <a:xfrm>
            <a:off x="3547872" y="2950769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.6939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0"/>
          <p:cNvSpPr/>
          <p:nvPr/>
        </p:nvSpPr>
        <p:spPr>
          <a:xfrm>
            <a:off x="4985309" y="3436315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0"/>
          <p:cNvSpPr txBox="1"/>
          <p:nvPr/>
        </p:nvSpPr>
        <p:spPr>
          <a:xfrm>
            <a:off x="5213909" y="2950769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302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0"/>
          <p:cNvSpPr/>
          <p:nvPr/>
        </p:nvSpPr>
        <p:spPr>
          <a:xfrm>
            <a:off x="6651346" y="3436315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0"/>
          <p:cNvSpPr txBox="1"/>
          <p:nvPr/>
        </p:nvSpPr>
        <p:spPr>
          <a:xfrm>
            <a:off x="6879946" y="2950769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7522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0"/>
          <p:cNvSpPr/>
          <p:nvPr/>
        </p:nvSpPr>
        <p:spPr>
          <a:xfrm>
            <a:off x="8317382" y="3436315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0"/>
          <p:cNvSpPr txBox="1"/>
          <p:nvPr/>
        </p:nvSpPr>
        <p:spPr>
          <a:xfrm>
            <a:off x="8545982" y="2950769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064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0"/>
          <p:cNvSpPr/>
          <p:nvPr/>
        </p:nvSpPr>
        <p:spPr>
          <a:xfrm>
            <a:off x="9982505" y="3436315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"/>
          <p:cNvSpPr txBox="1"/>
          <p:nvPr/>
        </p:nvSpPr>
        <p:spPr>
          <a:xfrm>
            <a:off x="10211105" y="2950769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715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0"/>
          <p:cNvSpPr/>
          <p:nvPr/>
        </p:nvSpPr>
        <p:spPr>
          <a:xfrm>
            <a:off x="543154" y="4197096"/>
            <a:ext cx="278160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771754" y="3666744"/>
            <a:ext cx="304495" cy="304495"/>
          </a:xfrm>
          <a:prstGeom prst="roundRect">
            <a:avLst>
              <a:gd fmla="val 37538" name="adj"/>
            </a:avLst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0" name="Google Shape;76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707" y="3752698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"/>
          <p:cNvSpPr txBox="1"/>
          <p:nvPr/>
        </p:nvSpPr>
        <p:spPr>
          <a:xfrm>
            <a:off x="1190549" y="3634740"/>
            <a:ext cx="70866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XGBoost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0"/>
          <p:cNvSpPr txBox="1"/>
          <p:nvPr/>
        </p:nvSpPr>
        <p:spPr>
          <a:xfrm>
            <a:off x="1190549" y="3842309"/>
            <a:ext cx="105796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Gradient Boosting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0"/>
          <p:cNvSpPr/>
          <p:nvPr/>
        </p:nvSpPr>
        <p:spPr>
          <a:xfrm>
            <a:off x="3319272" y="4197096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0"/>
          <p:cNvSpPr txBox="1"/>
          <p:nvPr/>
        </p:nvSpPr>
        <p:spPr>
          <a:xfrm>
            <a:off x="3547872" y="3710635"/>
            <a:ext cx="5760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0.72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  <a:endParaRPr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0"/>
          <p:cNvSpPr/>
          <p:nvPr/>
        </p:nvSpPr>
        <p:spPr>
          <a:xfrm>
            <a:off x="4985309" y="4197096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0"/>
          <p:cNvSpPr txBox="1"/>
          <p:nvPr/>
        </p:nvSpPr>
        <p:spPr>
          <a:xfrm>
            <a:off x="5213909" y="3710635"/>
            <a:ext cx="585216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1"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0.6809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0"/>
          <p:cNvSpPr/>
          <p:nvPr/>
        </p:nvSpPr>
        <p:spPr>
          <a:xfrm>
            <a:off x="6651346" y="4197096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"/>
          <p:cNvSpPr txBox="1"/>
          <p:nvPr/>
        </p:nvSpPr>
        <p:spPr>
          <a:xfrm>
            <a:off x="6879946" y="3710635"/>
            <a:ext cx="585216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i="0" lang="en-US" sz="11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0.7</a:t>
            </a: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029</a:t>
            </a:r>
            <a:endParaRPr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0"/>
          <p:cNvSpPr/>
          <p:nvPr/>
        </p:nvSpPr>
        <p:spPr>
          <a:xfrm>
            <a:off x="8317382" y="4197096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"/>
          <p:cNvSpPr txBox="1"/>
          <p:nvPr/>
        </p:nvSpPr>
        <p:spPr>
          <a:xfrm>
            <a:off x="8545982" y="3710635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0.8450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0"/>
          <p:cNvSpPr/>
          <p:nvPr/>
        </p:nvSpPr>
        <p:spPr>
          <a:xfrm>
            <a:off x="9982505" y="4197096"/>
            <a:ext cx="1666951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"/>
          <p:cNvSpPr txBox="1"/>
          <p:nvPr/>
        </p:nvSpPr>
        <p:spPr>
          <a:xfrm>
            <a:off x="10211105" y="3710635"/>
            <a:ext cx="556870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Noto Sans KR"/>
              <a:buNone/>
            </a:pPr>
            <a:r>
              <a:rPr b="1" lang="en-US" sz="11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0.7675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0"/>
          <p:cNvSpPr/>
          <p:nvPr/>
        </p:nvSpPr>
        <p:spPr>
          <a:xfrm>
            <a:off x="543154" y="4204411"/>
            <a:ext cx="11106302" cy="761695"/>
          </a:xfrm>
          <a:prstGeom prst="rect">
            <a:avLst/>
          </a:prstGeom>
          <a:solidFill>
            <a:srgbClr val="EFF6FF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543154" y="4204411"/>
            <a:ext cx="2781605" cy="761695"/>
          </a:xfrm>
          <a:prstGeom prst="rect">
            <a:avLst/>
          </a:prstGeom>
          <a:noFill/>
          <a:ln cap="flat" cmpd="sng" w="12700">
            <a:solidFill>
              <a:srgbClr val="BFDB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809244" y="4436669"/>
            <a:ext cx="304495" cy="304495"/>
          </a:xfrm>
          <a:prstGeom prst="roundRect">
            <a:avLst>
              <a:gd fmla="val 37538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6" name="Google Shape;776;p10"/>
          <p:cNvPicPr preferRelativeResize="0"/>
          <p:nvPr/>
        </p:nvPicPr>
        <p:blipFill rotWithShape="1">
          <a:blip r:embed="rId7">
            <a:alphaModFix/>
          </a:blip>
          <a:srcRect b="0" l="-837" r="-837" t="0"/>
          <a:stretch/>
        </p:blipFill>
        <p:spPr>
          <a:xfrm>
            <a:off x="886054" y="4522622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"/>
          <p:cNvSpPr txBox="1"/>
          <p:nvPr/>
        </p:nvSpPr>
        <p:spPr>
          <a:xfrm>
            <a:off x="1228954" y="4404665"/>
            <a:ext cx="8046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0"/>
          <p:cNvSpPr txBox="1"/>
          <p:nvPr/>
        </p:nvSpPr>
        <p:spPr>
          <a:xfrm>
            <a:off x="1228954" y="4612234"/>
            <a:ext cx="705002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Best Model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0"/>
          <p:cNvSpPr/>
          <p:nvPr/>
        </p:nvSpPr>
        <p:spPr>
          <a:xfrm>
            <a:off x="3319272" y="4204411"/>
            <a:ext cx="1666951" cy="9144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0"/>
          <p:cNvSpPr txBox="1"/>
          <p:nvPr/>
        </p:nvSpPr>
        <p:spPr>
          <a:xfrm>
            <a:off x="3547872" y="4480560"/>
            <a:ext cx="5760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00"/>
              <a:buFont typeface="Noto Sans KR"/>
              <a:buNone/>
            </a:pPr>
            <a:r>
              <a:rPr b="1" lang="en-US" sz="11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0.7246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0"/>
          <p:cNvSpPr/>
          <p:nvPr/>
        </p:nvSpPr>
        <p:spPr>
          <a:xfrm>
            <a:off x="4985309" y="4204411"/>
            <a:ext cx="1666951" cy="9144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"/>
          <p:cNvSpPr txBox="1"/>
          <p:nvPr/>
        </p:nvSpPr>
        <p:spPr>
          <a:xfrm>
            <a:off x="5213909" y="4480560"/>
            <a:ext cx="5760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0.6538</a:t>
            </a:r>
            <a:endParaRPr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0"/>
          <p:cNvSpPr/>
          <p:nvPr/>
        </p:nvSpPr>
        <p:spPr>
          <a:xfrm>
            <a:off x="6651346" y="4204411"/>
            <a:ext cx="1666951" cy="9144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0"/>
          <p:cNvSpPr txBox="1"/>
          <p:nvPr/>
        </p:nvSpPr>
        <p:spPr>
          <a:xfrm>
            <a:off x="6879946" y="4480560"/>
            <a:ext cx="576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00"/>
              <a:buFont typeface="Noto Sans KR"/>
              <a:buNone/>
            </a:pPr>
            <a:r>
              <a:rPr b="1" lang="en-US" sz="11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0.7726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0"/>
          <p:cNvSpPr/>
          <p:nvPr/>
        </p:nvSpPr>
        <p:spPr>
          <a:xfrm>
            <a:off x="8317382" y="4204411"/>
            <a:ext cx="1666951" cy="9144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"/>
          <p:cNvSpPr txBox="1"/>
          <p:nvPr/>
        </p:nvSpPr>
        <p:spPr>
          <a:xfrm>
            <a:off x="8545982" y="4480560"/>
            <a:ext cx="5760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0.</a:t>
            </a:r>
            <a:r>
              <a:rPr b="1" lang="en-US" sz="11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6301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0"/>
          <p:cNvSpPr/>
          <p:nvPr/>
        </p:nvSpPr>
        <p:spPr>
          <a:xfrm>
            <a:off x="9982505" y="4204411"/>
            <a:ext cx="1666951" cy="9144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"/>
          <p:cNvSpPr txBox="1"/>
          <p:nvPr/>
        </p:nvSpPr>
        <p:spPr>
          <a:xfrm>
            <a:off x="10211105" y="4480560"/>
            <a:ext cx="576072" cy="21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00"/>
              <a:buFont typeface="Noto Sans KR"/>
              <a:buNone/>
            </a:pPr>
            <a:r>
              <a:rPr b="1" i="0" lang="en-US" sz="11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0.</a:t>
            </a:r>
            <a:r>
              <a:rPr b="1" lang="en-US" sz="11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69414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0"/>
          <p:cNvSpPr/>
          <p:nvPr/>
        </p:nvSpPr>
        <p:spPr>
          <a:xfrm>
            <a:off x="533095" y="5278831"/>
            <a:ext cx="5410505" cy="1285646"/>
          </a:xfrm>
          <a:prstGeom prst="roundRect">
            <a:avLst>
              <a:gd fmla="val 6322" name="adj"/>
            </a:avLst>
          </a:prstGeom>
          <a:solidFill>
            <a:srgbClr val="F8FAFC"/>
          </a:solidFill>
          <a:ln cap="flat" cmpd="sng" w="12700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733349" y="5479085"/>
            <a:ext cx="381305" cy="381305"/>
          </a:xfrm>
          <a:prstGeom prst="roundRect">
            <a:avLst>
              <a:gd fmla="val 239808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1" name="Google Shape;79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649" y="5593385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"/>
          <p:cNvSpPr txBox="1"/>
          <p:nvPr/>
        </p:nvSpPr>
        <p:spPr>
          <a:xfrm>
            <a:off x="1266444" y="5417440"/>
            <a:ext cx="175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선정 모델: LIGHTGBM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"/>
          <p:cNvSpPr txBox="1"/>
          <p:nvPr/>
        </p:nvSpPr>
        <p:spPr>
          <a:xfrm>
            <a:off x="1266444" y="5716829"/>
            <a:ext cx="4558284" cy="629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4개 모델 중 ROC-AUC (0.72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46</a:t>
            </a: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) 점수가 가장 높으며, 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PRECISION(0.7725)</a:t>
            </a: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에서도 우수한 성능을 보여 최종 모델로 선정하였습니다. XGBoost와 성능 차이는 미미했으나, 학습 속도와 일반화 성능 측면을 고려하였습니다.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0"/>
          <p:cNvSpPr/>
          <p:nvPr/>
        </p:nvSpPr>
        <p:spPr>
          <a:xfrm>
            <a:off x="6248095" y="5278831"/>
            <a:ext cx="5410505" cy="1285646"/>
          </a:xfrm>
          <a:prstGeom prst="roundRect">
            <a:avLst>
              <a:gd fmla="val 6322" name="adj"/>
            </a:avLst>
          </a:prstGeom>
          <a:solidFill>
            <a:srgbClr val="F8FAFC"/>
          </a:solidFill>
          <a:ln cap="flat" cmpd="sng" w="12700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6448349" y="5479085"/>
            <a:ext cx="381305" cy="381305"/>
          </a:xfrm>
          <a:prstGeom prst="roundRect">
            <a:avLst>
              <a:gd fmla="val 239808" name="adj"/>
            </a:avLst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6" name="Google Shape;79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62649" y="5593385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0"/>
          <p:cNvSpPr txBox="1"/>
          <p:nvPr/>
        </p:nvSpPr>
        <p:spPr>
          <a:xfrm>
            <a:off x="6981444" y="5402029"/>
            <a:ext cx="1196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분석 인사이트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0"/>
          <p:cNvSpPr txBox="1"/>
          <p:nvPr/>
        </p:nvSpPr>
        <p:spPr>
          <a:xfrm>
            <a:off x="6981444" y="5686007"/>
            <a:ext cx="4558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선선형 모델인 Logistic Regression과 Decision Tree는 낮은 Recall과 ROC-AUC를 보였습니다.</a:t>
            </a:r>
            <a:endParaRPr sz="1000">
              <a:solidFill>
                <a:srgbClr val="4B556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트리 기반 앙상블 모델인 XGBoost와 LightGBM이 비선형 패턴을 더 잘 학습해 Accuracy와 F1 Score가 크게 향상되었으며, XGBoost는 Recall, LightGBM은 Precision과 ROC-AUC에서 우수한 결과를 나타냈습니다.</a:t>
            </a:r>
            <a:endParaRPr sz="1000">
              <a:solidFill>
                <a:srgbClr val="4B556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0" y="6391656"/>
            <a:ext cx="12191695" cy="466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1" name="Google Shape;80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095" y="657270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"/>
          <p:cNvSpPr txBox="1"/>
          <p:nvPr/>
        </p:nvSpPr>
        <p:spPr>
          <a:xfrm>
            <a:off x="724205" y="6543446"/>
            <a:ext cx="223845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Model Performance Metrics Comparison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0"/>
          <p:cNvSpPr txBox="1"/>
          <p:nvPr/>
        </p:nvSpPr>
        <p:spPr>
          <a:xfrm>
            <a:off x="11295583" y="6543446"/>
            <a:ext cx="4572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25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0"/>
          <p:cNvSpPr txBox="1"/>
          <p:nvPr/>
        </p:nvSpPr>
        <p:spPr>
          <a:xfrm>
            <a:off x="1558526" y="394398"/>
            <a:ext cx="2196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1"/>
          <p:cNvSpPr/>
          <p:nvPr/>
        </p:nvSpPr>
        <p:spPr>
          <a:xfrm>
            <a:off x="0" y="110551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1"/>
          <p:cNvSpPr txBox="1"/>
          <p:nvPr/>
        </p:nvSpPr>
        <p:spPr>
          <a:xfrm>
            <a:off x="533095" y="381305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1"/>
          <p:cNvSpPr txBox="1"/>
          <p:nvPr/>
        </p:nvSpPr>
        <p:spPr>
          <a:xfrm>
            <a:off x="1431036" y="381305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1"/>
          <p:cNvSpPr txBox="1"/>
          <p:nvPr/>
        </p:nvSpPr>
        <p:spPr>
          <a:xfrm>
            <a:off x="533095" y="571500"/>
            <a:ext cx="3976726" cy="41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최우수 모델 선정: LightGBM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1"/>
          <p:cNvSpPr txBox="1"/>
          <p:nvPr/>
        </p:nvSpPr>
        <p:spPr>
          <a:xfrm>
            <a:off x="10254077" y="495600"/>
            <a:ext cx="1510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Validation</a:t>
            </a: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 ROC_AUC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1"/>
          <p:cNvSpPr txBox="1"/>
          <p:nvPr/>
        </p:nvSpPr>
        <p:spPr>
          <a:xfrm>
            <a:off x="10115093" y="724205"/>
            <a:ext cx="1681582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ROC-AUC: 0.72</a:t>
            </a:r>
            <a:r>
              <a:rPr b="1" lang="en-US" sz="1300">
                <a:solidFill>
                  <a:srgbClr val="1E3A8A"/>
                </a:solidFill>
              </a:rPr>
              <a:t>46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8" name="Google Shape;818;p11"/>
          <p:cNvPicPr preferRelativeResize="0"/>
          <p:nvPr/>
        </p:nvPicPr>
        <p:blipFill rotWithShape="1">
          <a:blip r:embed="rId3">
            <a:alphaModFix/>
          </a:blip>
          <a:srcRect b="-841" l="0" r="0" t="-842"/>
          <a:stretch/>
        </p:blipFill>
        <p:spPr>
          <a:xfrm>
            <a:off x="533095" y="1466698"/>
            <a:ext cx="19019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1"/>
          <p:cNvSpPr txBox="1"/>
          <p:nvPr/>
        </p:nvSpPr>
        <p:spPr>
          <a:xfrm>
            <a:off x="800100" y="1419149"/>
            <a:ext cx="1901038" cy="267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선정 근거 및 최적화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1"/>
          <p:cNvSpPr/>
          <p:nvPr/>
        </p:nvSpPr>
        <p:spPr>
          <a:xfrm>
            <a:off x="533095" y="1837944"/>
            <a:ext cx="4401007" cy="1419149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1"/>
          <p:cNvSpPr/>
          <p:nvPr/>
        </p:nvSpPr>
        <p:spPr>
          <a:xfrm>
            <a:off x="533095" y="1837944"/>
            <a:ext cx="38405" cy="1419149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1"/>
          <p:cNvSpPr txBox="1"/>
          <p:nvPr/>
        </p:nvSpPr>
        <p:spPr>
          <a:xfrm>
            <a:off x="724205" y="1990649"/>
            <a:ext cx="22247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최고 예측 성능 (Best Performance)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1"/>
          <p:cNvSpPr/>
          <p:nvPr/>
        </p:nvSpPr>
        <p:spPr>
          <a:xfrm>
            <a:off x="4243730" y="1990649"/>
            <a:ext cx="543154" cy="190195"/>
          </a:xfrm>
          <a:prstGeom prst="roundRect">
            <a:avLst>
              <a:gd fmla="val 96154" name="adj"/>
            </a:avLst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1"/>
          <p:cNvSpPr txBox="1"/>
          <p:nvPr/>
        </p:nvSpPr>
        <p:spPr>
          <a:xfrm>
            <a:off x="4319626" y="2000707"/>
            <a:ext cx="476402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Rank 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1"/>
          <p:cNvSpPr txBox="1"/>
          <p:nvPr/>
        </p:nvSpPr>
        <p:spPr>
          <a:xfrm>
            <a:off x="724205" y="2229307"/>
            <a:ext cx="4110228" cy="629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LightGBM은 검증 데이터셋에서 ROC-AUC 0.72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45으로 가장 높은 성능을 기록하였으며,</a:t>
            </a: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 Logistic Regression(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0.6932</a:t>
            </a: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) 및 Decision Tree(0.69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39</a:t>
            </a: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) 대비 우수한 </a:t>
            </a: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성능을 보임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1"/>
          <p:cNvSpPr txBox="1"/>
          <p:nvPr/>
        </p:nvSpPr>
        <p:spPr>
          <a:xfrm>
            <a:off x="723301" y="2981428"/>
            <a:ext cx="3976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XGBoost(0.72</a:t>
            </a:r>
            <a:r>
              <a:rPr lang="en-US" sz="9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)와 </a:t>
            </a:r>
            <a:r>
              <a:rPr lang="en-US" sz="9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유사한 성능을 보였으나,</a:t>
            </a:r>
            <a:endParaRPr sz="9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효울성 및 약간의 성능우수하단 점에서 LightGBM이 보다 더 유리하다고 판단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1"/>
          <p:cNvSpPr/>
          <p:nvPr/>
        </p:nvSpPr>
        <p:spPr>
          <a:xfrm>
            <a:off x="533095" y="3350379"/>
            <a:ext cx="4401000" cy="11712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533095" y="3353132"/>
            <a:ext cx="38400" cy="11712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"/>
          <p:cNvSpPr txBox="1"/>
          <p:nvPr/>
        </p:nvSpPr>
        <p:spPr>
          <a:xfrm>
            <a:off x="724205" y="3503084"/>
            <a:ext cx="1748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 전략 (Optimization)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1"/>
          <p:cNvSpPr/>
          <p:nvPr/>
        </p:nvSpPr>
        <p:spPr>
          <a:xfrm>
            <a:off x="3396071" y="3461925"/>
            <a:ext cx="1390800" cy="190200"/>
          </a:xfrm>
          <a:prstGeom prst="roundRect">
            <a:avLst>
              <a:gd fmla="val 96154" name="adj"/>
            </a:avLst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1"/>
          <p:cNvSpPr txBox="1"/>
          <p:nvPr/>
        </p:nvSpPr>
        <p:spPr>
          <a:xfrm>
            <a:off x="3429366" y="3475578"/>
            <a:ext cx="13242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7C3AED"/>
                </a:solidFill>
                <a:latin typeface="Noto Sans KR"/>
                <a:ea typeface="Noto Sans KR"/>
                <a:cs typeface="Noto Sans KR"/>
                <a:sym typeface="Noto Sans KR"/>
              </a:rPr>
              <a:t>RandomizedSearchCV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1"/>
          <p:cNvSpPr txBox="1"/>
          <p:nvPr/>
        </p:nvSpPr>
        <p:spPr>
          <a:xfrm>
            <a:off x="724205" y="3740828"/>
            <a:ext cx="3643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Stratified K-Fold 교차검증 기반 하이퍼파라미터 튜닝 수행</a:t>
            </a:r>
            <a:endParaRPr sz="1000">
              <a:solidFill>
                <a:srgbClr val="4B556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3" name="Google Shape;833;p11"/>
          <p:cNvSpPr txBox="1"/>
          <p:nvPr/>
        </p:nvSpPr>
        <p:spPr>
          <a:xfrm>
            <a:off x="748338" y="3660998"/>
            <a:ext cx="35955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lang="en-US" sz="8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Randomized Search 범위 확장 </a:t>
            </a:r>
            <a:endParaRPr sz="8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lang="en-US" sz="8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Train + Validation 데이터 통합 학습</a:t>
            </a:r>
            <a:endParaRPr sz="8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lang="en-US" sz="8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특성에 맞춘 Feature 및 Pipeline 조정</a:t>
            </a:r>
            <a:endParaRPr sz="8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t/>
            </a:r>
            <a:endParaRPr sz="8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lang="en-US" sz="8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Objective: 일반화 성능(ROC-AUC 향상)</a:t>
            </a:r>
            <a:endParaRPr sz="8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t/>
            </a:r>
            <a:endParaRPr sz="9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t/>
            </a:r>
            <a:endParaRPr sz="9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t/>
            </a:r>
            <a:endParaRPr sz="9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4" name="Google Shape;834;p11"/>
          <p:cNvSpPr/>
          <p:nvPr/>
        </p:nvSpPr>
        <p:spPr>
          <a:xfrm>
            <a:off x="533095" y="4620500"/>
            <a:ext cx="4401000" cy="11904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533095" y="4620355"/>
            <a:ext cx="38400" cy="1190400"/>
          </a:xfrm>
          <a:prstGeom prst="rect">
            <a:avLst/>
          </a:prstGeom>
          <a:solidFill>
            <a:srgbClr val="9CA3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1"/>
          <p:cNvSpPr txBox="1"/>
          <p:nvPr/>
        </p:nvSpPr>
        <p:spPr>
          <a:xfrm>
            <a:off x="724205" y="4772290"/>
            <a:ext cx="1795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(Why LightGBM?)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1"/>
          <p:cNvSpPr txBox="1"/>
          <p:nvPr/>
        </p:nvSpPr>
        <p:spPr>
          <a:xfrm>
            <a:off x="724205" y="5010949"/>
            <a:ext cx="4129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LightGBM은 복잡한 데이터 분포를 효율적으로 학습할 수 있는 모델로 알려져 있으며, 교차검증 성능과 Validation 성능 간 차이가 크지 않아 비교적 안정적인 성능을 보임. 또한 이상치와 치우친 데이터에 강한 장점이 있음음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1"/>
          <p:cNvSpPr/>
          <p:nvPr/>
        </p:nvSpPr>
        <p:spPr>
          <a:xfrm>
            <a:off x="533095" y="5893369"/>
            <a:ext cx="4476900" cy="886200"/>
          </a:xfrm>
          <a:prstGeom prst="roundRect">
            <a:avLst>
              <a:gd fmla="val 8877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9" name="Google Shape;8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944" y="6267298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"/>
          <p:cNvSpPr txBox="1"/>
          <p:nvPr/>
        </p:nvSpPr>
        <p:spPr>
          <a:xfrm>
            <a:off x="961949" y="6046074"/>
            <a:ext cx="838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1"/>
          <p:cNvSpPr txBox="1"/>
          <p:nvPr/>
        </p:nvSpPr>
        <p:spPr>
          <a:xfrm>
            <a:off x="961950" y="6236275"/>
            <a:ext cx="4188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Validation ROC-AUC 기준으로 가장 높은 성능을 기록하며, 교차검증 결과와 Validation 성능이 유사하게 나타난 LightGBM을 당뇨병 예측을 위한 최종 모델로 선정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42" name="Google Shape;842;p11"/>
          <p:cNvPicPr preferRelativeResize="0"/>
          <p:nvPr/>
        </p:nvPicPr>
        <p:blipFill rotWithShape="1">
          <a:blip r:embed="rId5">
            <a:alphaModFix/>
          </a:blip>
          <a:srcRect b="0" l="-1064" r="-1064" t="0"/>
          <a:stretch/>
        </p:blipFill>
        <p:spPr>
          <a:xfrm>
            <a:off x="5391302" y="1478585"/>
            <a:ext cx="219456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"/>
          <p:cNvSpPr txBox="1"/>
          <p:nvPr/>
        </p:nvSpPr>
        <p:spPr>
          <a:xfrm>
            <a:off x="5686654" y="1429207"/>
            <a:ext cx="2757830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ROC - AUC  비교 (Validation Set)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11"/>
          <p:cNvSpPr txBox="1"/>
          <p:nvPr/>
        </p:nvSpPr>
        <p:spPr>
          <a:xfrm>
            <a:off x="9464040" y="1485900"/>
            <a:ext cx="2286000" cy="133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1"/>
          <p:cNvSpPr/>
          <p:nvPr/>
        </p:nvSpPr>
        <p:spPr>
          <a:xfrm>
            <a:off x="5391302" y="1837944"/>
            <a:ext cx="6267300" cy="4714500"/>
          </a:xfrm>
          <a:prstGeom prst="roundRect">
            <a:avLst>
              <a:gd fmla="val 470" name="adj"/>
            </a:avLst>
          </a:prstGeom>
          <a:solidFill>
            <a:srgbClr val="FFFFFF"/>
          </a:solidFill>
          <a:ln cap="flat" cmpd="sng" w="12700">
            <a:solidFill>
              <a:srgbClr val="F3F4F6"/>
            </a:solidFill>
            <a:prstDash val="solid"/>
            <a:round/>
            <a:headEnd len="sm" w="sm" type="none"/>
            <a:tailEnd len="sm" w="sm" type="none"/>
          </a:ln>
          <a:effectLst>
            <a:outerShdw blurRad="12700" rotWithShape="0" algn="bl" dir="16200000" dist="12700">
              <a:srgbClr val="000000">
                <a:alpha val="7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1"/>
          <p:cNvSpPr txBox="1"/>
          <p:nvPr/>
        </p:nvSpPr>
        <p:spPr>
          <a:xfrm>
            <a:off x="11295583" y="6543446"/>
            <a:ext cx="4572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26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1"/>
          <p:cNvSpPr txBox="1"/>
          <p:nvPr/>
        </p:nvSpPr>
        <p:spPr>
          <a:xfrm>
            <a:off x="1568993" y="404865"/>
            <a:ext cx="2196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9" name="Google Shape;84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0450" y="2163925"/>
            <a:ext cx="6228150" cy="389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ab27b3145f_1_5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ab27b3145f_1_5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3ab27b3145f_1_54"/>
          <p:cNvSpPr txBox="1"/>
          <p:nvPr/>
        </p:nvSpPr>
        <p:spPr>
          <a:xfrm>
            <a:off x="8326526" y="3353105"/>
            <a:ext cx="7086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800">
                <a:solidFill>
                  <a:srgbClr val="FFFFFF"/>
                </a:solidFill>
              </a:rPr>
              <a:t>5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3ab27b3145f_1_54"/>
          <p:cNvSpPr/>
          <p:nvPr/>
        </p:nvSpPr>
        <p:spPr>
          <a:xfrm>
            <a:off x="1143000" y="1619402"/>
            <a:ext cx="1019700" cy="9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3ab27b3145f_1_54"/>
          <p:cNvSpPr/>
          <p:nvPr/>
        </p:nvSpPr>
        <p:spPr>
          <a:xfrm>
            <a:off x="1143000" y="3019349"/>
            <a:ext cx="761700" cy="576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3ab27b3145f_1_54"/>
          <p:cNvSpPr/>
          <p:nvPr/>
        </p:nvSpPr>
        <p:spPr>
          <a:xfrm>
            <a:off x="1143000" y="4733849"/>
            <a:ext cx="9905700" cy="900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3ab27b3145f_1_54"/>
          <p:cNvSpPr txBox="1"/>
          <p:nvPr/>
        </p:nvSpPr>
        <p:spPr>
          <a:xfrm>
            <a:off x="1143000" y="1352398"/>
            <a:ext cx="113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3ab27b3145f_1_54"/>
          <p:cNvSpPr txBox="1"/>
          <p:nvPr/>
        </p:nvSpPr>
        <p:spPr>
          <a:xfrm>
            <a:off x="2310689" y="1376172"/>
            <a:ext cx="270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Results Analysis &amp; Interpretation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3ab27b3145f_1_54"/>
          <p:cNvSpPr txBox="1"/>
          <p:nvPr/>
        </p:nvSpPr>
        <p:spPr>
          <a:xfrm>
            <a:off x="1143000" y="1790400"/>
            <a:ext cx="5996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FF"/>
                </a:solidFill>
              </a:rPr>
              <a:t>분석 결과 및 해석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3ab27b3145f_1_54"/>
          <p:cNvSpPr txBox="1"/>
          <p:nvPr/>
        </p:nvSpPr>
        <p:spPr>
          <a:xfrm>
            <a:off x="1143000" y="3400646"/>
            <a:ext cx="40674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요인 요약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비교 및 최종 모델선정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5" name="Google Shape;865;g3ab27b3145f_1_54"/>
          <p:cNvSpPr txBox="1"/>
          <p:nvPr/>
        </p:nvSpPr>
        <p:spPr>
          <a:xfrm>
            <a:off x="304495" y="6391656"/>
            <a:ext cx="1667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g3ab27b3145f_1_54"/>
          <p:cNvSpPr txBox="1"/>
          <p:nvPr/>
        </p:nvSpPr>
        <p:spPr>
          <a:xfrm>
            <a:off x="11281182" y="6391650"/>
            <a:ext cx="698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27 /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2"/>
          <p:cNvSpPr/>
          <p:nvPr/>
        </p:nvSpPr>
        <p:spPr>
          <a:xfrm>
            <a:off x="0" y="102870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2"/>
          <p:cNvSpPr txBox="1"/>
          <p:nvPr/>
        </p:nvSpPr>
        <p:spPr>
          <a:xfrm>
            <a:off x="457200" y="304495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2"/>
          <p:cNvSpPr txBox="1"/>
          <p:nvPr/>
        </p:nvSpPr>
        <p:spPr>
          <a:xfrm>
            <a:off x="1355141" y="304495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2"/>
          <p:cNvSpPr txBox="1"/>
          <p:nvPr/>
        </p:nvSpPr>
        <p:spPr>
          <a:xfrm>
            <a:off x="1490475" y="304500"/>
            <a:ext cx="2486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Results Analysis &amp; Interpretation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12"/>
          <p:cNvSpPr txBox="1"/>
          <p:nvPr/>
        </p:nvSpPr>
        <p:spPr>
          <a:xfrm>
            <a:off x="457200" y="495605"/>
            <a:ext cx="7129577" cy="41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캐글 제출 및 최종 점수 (Submission &amp; Final Score)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2"/>
          <p:cNvSpPr/>
          <p:nvPr/>
        </p:nvSpPr>
        <p:spPr>
          <a:xfrm>
            <a:off x="457200" y="1304849"/>
            <a:ext cx="38405" cy="190195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2"/>
          <p:cNvSpPr txBox="1"/>
          <p:nvPr/>
        </p:nvSpPr>
        <p:spPr>
          <a:xfrm>
            <a:off x="571500" y="1276502"/>
            <a:ext cx="3024835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제출 프로세스 (Submission Pipeline)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457200" y="1609344"/>
            <a:ext cx="7295998" cy="1218895"/>
          </a:xfrm>
          <a:prstGeom prst="roundRect">
            <a:avLst>
              <a:gd fmla="val 7033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2"/>
          <p:cNvSpPr/>
          <p:nvPr/>
        </p:nvSpPr>
        <p:spPr>
          <a:xfrm>
            <a:off x="1551737" y="1772107"/>
            <a:ext cx="457200" cy="457200"/>
          </a:xfrm>
          <a:prstGeom prst="roundRect">
            <a:avLst>
              <a:gd fmla="val 200000" name="adj"/>
            </a:avLst>
          </a:prstGeom>
          <a:solidFill>
            <a:srgbClr val="DBEAFE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3" name="Google Shape;8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465" y="1904695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2"/>
          <p:cNvSpPr txBox="1"/>
          <p:nvPr/>
        </p:nvSpPr>
        <p:spPr>
          <a:xfrm>
            <a:off x="1240841" y="2305202"/>
            <a:ext cx="1185977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 Model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2"/>
          <p:cNvSpPr txBox="1"/>
          <p:nvPr/>
        </p:nvSpPr>
        <p:spPr>
          <a:xfrm>
            <a:off x="1327709" y="2505456"/>
            <a:ext cx="1000354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최적화된 모델 로드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6" name="Google Shape;886;p12"/>
          <p:cNvPicPr preferRelativeResize="0"/>
          <p:nvPr/>
        </p:nvPicPr>
        <p:blipFill rotWithShape="1">
          <a:blip r:embed="rId4">
            <a:alphaModFix/>
          </a:blip>
          <a:srcRect b="-179" l="0" r="0" t="-180"/>
          <a:stretch/>
        </p:blipFill>
        <p:spPr>
          <a:xfrm>
            <a:off x="2893162" y="2048256"/>
            <a:ext cx="95098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2"/>
          <p:cNvSpPr/>
          <p:nvPr/>
        </p:nvSpPr>
        <p:spPr>
          <a:xfrm>
            <a:off x="3873398" y="1772107"/>
            <a:ext cx="457200" cy="457200"/>
          </a:xfrm>
          <a:prstGeom prst="roundRect">
            <a:avLst>
              <a:gd fmla="val 200000" name="adj"/>
            </a:avLst>
          </a:prstGeom>
          <a:solidFill>
            <a:srgbClr val="EDE9FE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8" name="Google Shape;8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3126" y="1904695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"/>
          <p:cNvSpPr txBox="1"/>
          <p:nvPr/>
        </p:nvSpPr>
        <p:spPr>
          <a:xfrm>
            <a:off x="3481121" y="2305202"/>
            <a:ext cx="1347826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Predict Probability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2"/>
          <p:cNvSpPr txBox="1"/>
          <p:nvPr/>
        </p:nvSpPr>
        <p:spPr>
          <a:xfrm>
            <a:off x="3441802" y="2505456"/>
            <a:ext cx="1410005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확률 산출 (Not Label)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1" name="Google Shape;891;p12"/>
          <p:cNvPicPr preferRelativeResize="0"/>
          <p:nvPr/>
        </p:nvPicPr>
        <p:blipFill rotWithShape="1">
          <a:blip r:embed="rId4">
            <a:alphaModFix/>
          </a:blip>
          <a:srcRect b="-179" l="0" r="0" t="-180"/>
          <a:stretch/>
        </p:blipFill>
        <p:spPr>
          <a:xfrm>
            <a:off x="5215738" y="2048256"/>
            <a:ext cx="95098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2"/>
          <p:cNvSpPr/>
          <p:nvPr/>
        </p:nvSpPr>
        <p:spPr>
          <a:xfrm>
            <a:off x="6195974" y="1772107"/>
            <a:ext cx="457200" cy="457200"/>
          </a:xfrm>
          <a:prstGeom prst="roundRect">
            <a:avLst>
              <a:gd fmla="val 200000" name="adj"/>
            </a:avLst>
          </a:prstGeom>
          <a:solidFill>
            <a:srgbClr val="D1FAE5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3" name="Google Shape;8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562" y="1904695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2"/>
          <p:cNvSpPr txBox="1"/>
          <p:nvPr/>
        </p:nvSpPr>
        <p:spPr>
          <a:xfrm>
            <a:off x="5913425" y="2305202"/>
            <a:ext cx="1129284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Submission.csv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2"/>
          <p:cNvSpPr txBox="1"/>
          <p:nvPr/>
        </p:nvSpPr>
        <p:spPr>
          <a:xfrm>
            <a:off x="5797296" y="2505456"/>
            <a:ext cx="1343254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ID, diagnosed_diabetes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2"/>
          <p:cNvSpPr/>
          <p:nvPr/>
        </p:nvSpPr>
        <p:spPr>
          <a:xfrm>
            <a:off x="457200" y="3019349"/>
            <a:ext cx="38405" cy="190195"/>
          </a:xfrm>
          <a:prstGeom prst="rect">
            <a:avLst/>
          </a:prstGeom>
          <a:solidFill>
            <a:srgbClr val="9CA3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2"/>
          <p:cNvSpPr txBox="1"/>
          <p:nvPr/>
        </p:nvSpPr>
        <p:spPr>
          <a:xfrm>
            <a:off x="571500" y="2991002"/>
            <a:ext cx="2472538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평가 지표 (Evaluation Metric)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2"/>
          <p:cNvSpPr/>
          <p:nvPr/>
        </p:nvSpPr>
        <p:spPr>
          <a:xfrm>
            <a:off x="457200" y="3323844"/>
            <a:ext cx="7295998" cy="3305556"/>
          </a:xfrm>
          <a:prstGeom prst="roundRect">
            <a:avLst>
              <a:gd fmla="val 957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2"/>
          <p:cNvSpPr/>
          <p:nvPr/>
        </p:nvSpPr>
        <p:spPr>
          <a:xfrm>
            <a:off x="657454" y="4595774"/>
            <a:ext cx="761695" cy="761695"/>
          </a:xfrm>
          <a:prstGeom prst="roundRect">
            <a:avLst>
              <a:gd fmla="val 120048" name="adj"/>
            </a:avLst>
          </a:prstGeom>
          <a:solidFill>
            <a:srgbClr val="EEF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0" name="Google Shape;9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3544" y="486277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2"/>
          <p:cNvSpPr txBox="1"/>
          <p:nvPr/>
        </p:nvSpPr>
        <p:spPr>
          <a:xfrm>
            <a:off x="1609344" y="4626864"/>
            <a:ext cx="258135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ROC-AUC (Area Under the Curve)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2"/>
          <p:cNvSpPr txBox="1"/>
          <p:nvPr/>
        </p:nvSpPr>
        <p:spPr>
          <a:xfrm>
            <a:off x="1609344" y="4903013"/>
            <a:ext cx="5929884" cy="4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이 대회는 이진 분류(Binary Classification) 문제로, 모델이 양성 클래스(당뇨병 발병)를 얼마나 잘 구분하는지를 평가합니다. 단순 정확도(Accuracy)보다 불균형 데이터 및 확률 예측 성능 평가에 적합합니다.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2"/>
          <p:cNvSpPr/>
          <p:nvPr/>
        </p:nvSpPr>
        <p:spPr>
          <a:xfrm>
            <a:off x="7975397" y="1304849"/>
            <a:ext cx="38405" cy="19019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2"/>
          <p:cNvSpPr txBox="1"/>
          <p:nvPr/>
        </p:nvSpPr>
        <p:spPr>
          <a:xfrm>
            <a:off x="8089697" y="1276502"/>
            <a:ext cx="1862633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리더보드 점수 (Scores)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2"/>
          <p:cNvSpPr/>
          <p:nvPr/>
        </p:nvSpPr>
        <p:spPr>
          <a:xfrm>
            <a:off x="7975400" y="1609355"/>
            <a:ext cx="3762900" cy="4542900"/>
          </a:xfrm>
          <a:prstGeom prst="roundRect">
            <a:avLst>
              <a:gd fmla="val 1772" name="adj"/>
            </a:avLst>
          </a:prstGeom>
          <a:solidFill>
            <a:srgbClr val="FFFFFF"/>
          </a:solidFill>
          <a:ln cap="flat" cmpd="sng" w="12700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2"/>
          <p:cNvSpPr/>
          <p:nvPr/>
        </p:nvSpPr>
        <p:spPr>
          <a:xfrm>
            <a:off x="7985455" y="1619402"/>
            <a:ext cx="3743554" cy="1086307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2"/>
          <p:cNvSpPr txBox="1"/>
          <p:nvPr/>
        </p:nvSpPr>
        <p:spPr>
          <a:xfrm>
            <a:off x="9183319" y="1800454"/>
            <a:ext cx="143835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INTERNAL VALIDATION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2"/>
          <p:cNvSpPr txBox="1"/>
          <p:nvPr/>
        </p:nvSpPr>
        <p:spPr>
          <a:xfrm>
            <a:off x="9383573" y="1943100"/>
            <a:ext cx="1167689" cy="419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0.69515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2"/>
          <p:cNvSpPr txBox="1"/>
          <p:nvPr/>
        </p:nvSpPr>
        <p:spPr>
          <a:xfrm>
            <a:off x="9114739" y="2352751"/>
            <a:ext cx="1571854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5-Fold Stratified CV Average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2"/>
          <p:cNvSpPr/>
          <p:nvPr/>
        </p:nvSpPr>
        <p:spPr>
          <a:xfrm>
            <a:off x="7985455" y="2704795"/>
            <a:ext cx="3743554" cy="13240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2"/>
          <p:cNvSpPr/>
          <p:nvPr/>
        </p:nvSpPr>
        <p:spPr>
          <a:xfrm>
            <a:off x="8137246" y="3124505"/>
            <a:ext cx="3438144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2" name="Google Shape;91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37246" y="2893162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2"/>
          <p:cNvSpPr txBox="1"/>
          <p:nvPr/>
        </p:nvSpPr>
        <p:spPr>
          <a:xfrm>
            <a:off x="8347558" y="2857500"/>
            <a:ext cx="710489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Public LB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2"/>
          <p:cNvSpPr/>
          <p:nvPr/>
        </p:nvSpPr>
        <p:spPr>
          <a:xfrm>
            <a:off x="10939882" y="2857500"/>
            <a:ext cx="638251" cy="190195"/>
          </a:xfrm>
          <a:prstGeom prst="roundRect">
            <a:avLst>
              <a:gd fmla="val 96154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2"/>
          <p:cNvSpPr txBox="1"/>
          <p:nvPr/>
        </p:nvSpPr>
        <p:spPr>
          <a:xfrm>
            <a:off x="11016691" y="2885846"/>
            <a:ext cx="571500" cy="133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6" name="Google Shape;916;p12"/>
          <p:cNvPicPr preferRelativeResize="0"/>
          <p:nvPr/>
        </p:nvPicPr>
        <p:blipFill rotWithShape="1">
          <a:blip r:embed="rId9">
            <a:alphaModFix/>
          </a:blip>
          <a:srcRect b="-1100" l="0" r="0" t="-1100"/>
          <a:stretch/>
        </p:blipFill>
        <p:spPr>
          <a:xfrm>
            <a:off x="8137246" y="3283610"/>
            <a:ext cx="1143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"/>
          <p:cNvSpPr txBox="1"/>
          <p:nvPr/>
        </p:nvSpPr>
        <p:spPr>
          <a:xfrm>
            <a:off x="8328355" y="3247949"/>
            <a:ext cx="758038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Private LB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2"/>
          <p:cNvSpPr/>
          <p:nvPr/>
        </p:nvSpPr>
        <p:spPr>
          <a:xfrm>
            <a:off x="11008462" y="3247949"/>
            <a:ext cx="571500" cy="190195"/>
          </a:xfrm>
          <a:prstGeom prst="roundRect">
            <a:avLst>
              <a:gd fmla="val 96154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2"/>
          <p:cNvSpPr txBox="1"/>
          <p:nvPr/>
        </p:nvSpPr>
        <p:spPr>
          <a:xfrm>
            <a:off x="11085271" y="3276295"/>
            <a:ext cx="505663" cy="133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2"/>
          <p:cNvSpPr/>
          <p:nvPr/>
        </p:nvSpPr>
        <p:spPr>
          <a:xfrm>
            <a:off x="8137246" y="3552444"/>
            <a:ext cx="3438144" cy="323698"/>
          </a:xfrm>
          <a:prstGeom prst="roundRect">
            <a:avLst>
              <a:gd fmla="val 33234" name="adj"/>
            </a:avLst>
          </a:prstGeom>
          <a:solidFill>
            <a:srgbClr val="FFFBEB"/>
          </a:solidFill>
          <a:ln cap="flat" cmpd="sng" w="12700">
            <a:solidFill>
              <a:srgbClr val="FEF3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1" name="Google Shape;921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23199" y="366217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2"/>
          <p:cNvSpPr txBox="1"/>
          <p:nvPr/>
        </p:nvSpPr>
        <p:spPr>
          <a:xfrm>
            <a:off x="8375904" y="3629254"/>
            <a:ext cx="14767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2400E"/>
                </a:solidFill>
                <a:latin typeface="Noto Sans KR"/>
                <a:ea typeface="Noto Sans KR"/>
                <a:cs typeface="Noto Sans KR"/>
                <a:sym typeface="Noto Sans KR"/>
              </a:rPr>
              <a:t>검증 점수와 유사한 수준 예상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2"/>
          <p:cNvSpPr/>
          <p:nvPr/>
        </p:nvSpPr>
        <p:spPr>
          <a:xfrm>
            <a:off x="0" y="6467551"/>
            <a:ext cx="12191695" cy="39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2"/>
          <p:cNvSpPr/>
          <p:nvPr/>
        </p:nvSpPr>
        <p:spPr>
          <a:xfrm>
            <a:off x="0" y="6467551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2"/>
          <p:cNvSpPr txBox="1"/>
          <p:nvPr/>
        </p:nvSpPr>
        <p:spPr>
          <a:xfrm>
            <a:off x="11372393" y="6581851"/>
            <a:ext cx="4572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28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3"/>
          <p:cNvPicPr preferRelativeResize="0"/>
          <p:nvPr/>
        </p:nvPicPr>
        <p:blipFill rotWithShape="1">
          <a:blip r:embed="rId3">
            <a:alphaModFix amt="10000"/>
          </a:blip>
          <a:srcRect b="0" l="-38886" r="-38886" t="0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/>
        </p:nvSpPr>
        <p:spPr>
          <a:xfrm>
            <a:off x="8473674" y="3400655"/>
            <a:ext cx="6620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43000" y="1619402"/>
            <a:ext cx="1019556" cy="9144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1143000" y="3019349"/>
            <a:ext cx="761695" cy="57607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1143000" y="4733849"/>
            <a:ext cx="9905695" cy="9144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1143000" y="1352398"/>
            <a:ext cx="113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310708" y="1376175"/>
            <a:ext cx="36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Research Background &amp; Topic Selection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143000" y="1790400"/>
            <a:ext cx="7017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FF"/>
                </a:solidFill>
              </a:rPr>
              <a:t>연구 배경 및 주제 선정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143000" y="3400646"/>
            <a:ext cx="50394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   -  프로젝트 선정 이유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   -  분석 목적 및 기존 연구 소개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None/>
            </a:pPr>
            <a:r>
              <a:t/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04495" y="6391656"/>
            <a:ext cx="166695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1588191" y="6391656"/>
            <a:ext cx="391363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0" y="133411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3"/>
          <p:cNvSpPr txBox="1"/>
          <p:nvPr/>
        </p:nvSpPr>
        <p:spPr>
          <a:xfrm>
            <a:off x="609905" y="457200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3"/>
          <p:cNvSpPr txBox="1"/>
          <p:nvPr/>
        </p:nvSpPr>
        <p:spPr>
          <a:xfrm>
            <a:off x="1506931" y="457200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3"/>
          <p:cNvSpPr txBox="1"/>
          <p:nvPr/>
        </p:nvSpPr>
        <p:spPr>
          <a:xfrm>
            <a:off x="1642225" y="457200"/>
            <a:ext cx="2496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Results Analysis &amp; Interpretation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3"/>
          <p:cNvSpPr txBox="1"/>
          <p:nvPr/>
        </p:nvSpPr>
        <p:spPr>
          <a:xfrm>
            <a:off x="609905" y="666598"/>
            <a:ext cx="5020056" cy="486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11827"/>
                </a:solidFill>
                <a:latin typeface="Arial"/>
                <a:ea typeface="Arial"/>
                <a:cs typeface="Arial"/>
                <a:sym typeface="Arial"/>
              </a:rPr>
              <a:t>핵심 분석 결과 (Key Insights)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3"/>
          <p:cNvSpPr/>
          <p:nvPr/>
        </p:nvSpPr>
        <p:spPr>
          <a:xfrm>
            <a:off x="609905" y="1723644"/>
            <a:ext cx="5296205" cy="4753051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923544" y="2085746"/>
            <a:ext cx="533095" cy="533095"/>
          </a:xfrm>
          <a:prstGeom prst="roundRect">
            <a:avLst>
              <a:gd fmla="val 171527" name="adj"/>
            </a:avLst>
          </a:prstGeom>
          <a:solidFill>
            <a:srgbClr val="FFFFFF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0" name="Google Shape;9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249" y="2238451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3"/>
          <p:cNvSpPr txBox="1"/>
          <p:nvPr/>
        </p:nvSpPr>
        <p:spPr>
          <a:xfrm>
            <a:off x="1609344" y="2066544"/>
            <a:ext cx="2324405" cy="33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111827"/>
                </a:solidFill>
                <a:latin typeface="Noto Sans KR"/>
                <a:ea typeface="Noto Sans KR"/>
                <a:cs typeface="Noto Sans KR"/>
                <a:sym typeface="Noto Sans KR"/>
              </a:rPr>
              <a:t>위험 및 보호 요인 식별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3"/>
          <p:cNvSpPr txBox="1"/>
          <p:nvPr/>
        </p:nvSpPr>
        <p:spPr>
          <a:xfrm>
            <a:off x="1609344" y="2391156"/>
            <a:ext cx="16486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통계적 유의성 검증 완료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3"/>
          <p:cNvSpPr/>
          <p:nvPr/>
        </p:nvSpPr>
        <p:spPr>
          <a:xfrm>
            <a:off x="923544" y="3033979"/>
            <a:ext cx="4667098" cy="1362456"/>
          </a:xfrm>
          <a:prstGeom prst="roundRect">
            <a:avLst>
              <a:gd fmla="val 5632" name="adj"/>
            </a:avLst>
          </a:prstGeom>
          <a:solidFill>
            <a:srgbClr val="FFFFFF"/>
          </a:solidFill>
          <a:ln>
            <a:noFill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923544" y="3033979"/>
            <a:ext cx="38405" cy="136245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5" name="Google Shape;9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549" y="3300070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3"/>
          <p:cNvSpPr txBox="1"/>
          <p:nvPr/>
        </p:nvSpPr>
        <p:spPr>
          <a:xfrm>
            <a:off x="1495044" y="3271723"/>
            <a:ext cx="2376526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위험 인자 (Risk Factors)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3"/>
          <p:cNvSpPr txBox="1"/>
          <p:nvPr/>
        </p:nvSpPr>
        <p:spPr>
          <a:xfrm>
            <a:off x="1228950" y="3614625"/>
            <a:ext cx="3683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가족력, 연령, </a:t>
            </a:r>
            <a:r>
              <a:rPr lang="en-US" sz="15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체질량지수</a:t>
            </a:r>
            <a:r>
              <a:rPr b="0" i="0" lang="en-US" sz="15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15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BMI</a:t>
            </a:r>
            <a:r>
              <a:rPr b="0" i="0" lang="en-US" sz="150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15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, 수축기혈압,중성지방,고혈압 병력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3"/>
          <p:cNvSpPr/>
          <p:nvPr/>
        </p:nvSpPr>
        <p:spPr>
          <a:xfrm>
            <a:off x="923544" y="4619549"/>
            <a:ext cx="4667098" cy="1362456"/>
          </a:xfrm>
          <a:prstGeom prst="roundRect">
            <a:avLst>
              <a:gd fmla="val 5632" name="adj"/>
            </a:avLst>
          </a:prstGeom>
          <a:solidFill>
            <a:srgbClr val="FFFFFF"/>
          </a:solidFill>
          <a:ln>
            <a:noFill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923544" y="4619549"/>
            <a:ext cx="38405" cy="136245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0" name="Google Shape;95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549" y="4886554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3"/>
          <p:cNvSpPr txBox="1"/>
          <p:nvPr/>
        </p:nvSpPr>
        <p:spPr>
          <a:xfrm>
            <a:off x="1495044" y="4858207"/>
            <a:ext cx="2882189" cy="2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보호 요인 (Protective Factors)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3"/>
          <p:cNvSpPr txBox="1"/>
          <p:nvPr/>
        </p:nvSpPr>
        <p:spPr>
          <a:xfrm>
            <a:off x="1228954" y="5201107"/>
            <a:ext cx="4101084" cy="534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00"/>
              <a:buFont typeface="Noto Sans KR"/>
              <a:buNone/>
            </a:pPr>
            <a:r>
              <a:rPr lang="en-US" sz="15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HDL_콜레스테롤, 신체활동, 식단점수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3"/>
          <p:cNvSpPr/>
          <p:nvPr/>
        </p:nvSpPr>
        <p:spPr>
          <a:xfrm>
            <a:off x="6286500" y="1723644"/>
            <a:ext cx="5296205" cy="4753051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3"/>
          <p:cNvSpPr/>
          <p:nvPr/>
        </p:nvSpPr>
        <p:spPr>
          <a:xfrm>
            <a:off x="6601054" y="2085746"/>
            <a:ext cx="533095" cy="533095"/>
          </a:xfrm>
          <a:prstGeom prst="roundRect">
            <a:avLst>
              <a:gd fmla="val 171527" name="adj"/>
            </a:avLst>
          </a:prstGeom>
          <a:solidFill>
            <a:srgbClr val="FFFFFF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5" name="Google Shape;955;p13"/>
          <p:cNvPicPr preferRelativeResize="0"/>
          <p:nvPr/>
        </p:nvPicPr>
        <p:blipFill rotWithShape="1">
          <a:blip r:embed="rId6">
            <a:alphaModFix/>
          </a:blip>
          <a:srcRect b="-45" l="0" r="0" t="-44"/>
          <a:stretch/>
        </p:blipFill>
        <p:spPr>
          <a:xfrm>
            <a:off x="6739128" y="2238451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3"/>
          <p:cNvSpPr txBox="1"/>
          <p:nvPr/>
        </p:nvSpPr>
        <p:spPr>
          <a:xfrm>
            <a:off x="7286854" y="2066544"/>
            <a:ext cx="1562710" cy="33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111827"/>
                </a:solidFill>
                <a:latin typeface="Noto Sans KR"/>
                <a:ea typeface="Noto Sans KR"/>
                <a:cs typeface="Noto Sans KR"/>
                <a:sym typeface="Noto Sans KR"/>
              </a:rPr>
              <a:t>최적 모델 선정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"/>
          <p:cNvSpPr txBox="1"/>
          <p:nvPr/>
        </p:nvSpPr>
        <p:spPr>
          <a:xfrm>
            <a:off x="7286854" y="2391156"/>
            <a:ext cx="19339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38CA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4338CA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 모델 우수성 확인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"/>
          <p:cNvSpPr/>
          <p:nvPr/>
        </p:nvSpPr>
        <p:spPr>
          <a:xfrm>
            <a:off x="6601054" y="2850185"/>
            <a:ext cx="4667098" cy="3086100"/>
          </a:xfrm>
          <a:prstGeom prst="roundRect">
            <a:avLst>
              <a:gd fmla="val 1097" name="adj"/>
            </a:avLst>
          </a:prstGeom>
          <a:solidFill>
            <a:srgbClr val="FFFFFF"/>
          </a:solidFill>
          <a:ln cap="flat" cmpd="sng" w="12700">
            <a:solidFill>
              <a:srgbClr val="E0E7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l" dir="5400000" dist="25400">
              <a:srgbClr val="000000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3"/>
          <p:cNvSpPr txBox="1"/>
          <p:nvPr/>
        </p:nvSpPr>
        <p:spPr>
          <a:xfrm>
            <a:off x="6915607" y="3173882"/>
            <a:ext cx="4048963" cy="89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선형 모델(Logistic Regression) 대비 LightGBM이 변수 간의 복잡한 비선형 관계와 상호작용을 더 효과적으로 포착하여 가장 우수한 성능을 기록함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3"/>
          <p:cNvSpPr/>
          <p:nvPr/>
        </p:nvSpPr>
        <p:spPr>
          <a:xfrm>
            <a:off x="6915607" y="4322369"/>
            <a:ext cx="4038905" cy="1295705"/>
          </a:xfrm>
          <a:prstGeom prst="roundRect">
            <a:avLst>
              <a:gd fmla="val 6227" name="adj"/>
            </a:avLst>
          </a:prstGeom>
          <a:solidFill>
            <a:srgbClr val="4F46E5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3"/>
          <p:cNvSpPr txBox="1"/>
          <p:nvPr/>
        </p:nvSpPr>
        <p:spPr>
          <a:xfrm>
            <a:off x="7144207" y="4550969"/>
            <a:ext cx="1690726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7D2FE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C7D2FE"/>
                </a:solidFill>
                <a:latin typeface="Noto Sans KR"/>
                <a:ea typeface="Noto Sans KR"/>
                <a:cs typeface="Noto Sans KR"/>
                <a:sym typeface="Noto Sans KR"/>
              </a:rPr>
              <a:t>BEST PERFORMANCE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"/>
          <p:cNvSpPr txBox="1"/>
          <p:nvPr/>
        </p:nvSpPr>
        <p:spPr>
          <a:xfrm>
            <a:off x="7144207" y="4760366"/>
            <a:ext cx="1943100" cy="638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Validation ROC-AUC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3"/>
          <p:cNvSpPr txBox="1"/>
          <p:nvPr/>
        </p:nvSpPr>
        <p:spPr>
          <a:xfrm>
            <a:off x="9079078" y="4712818"/>
            <a:ext cx="1991563" cy="514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0.72</a:t>
            </a:r>
            <a:r>
              <a:rPr b="1" lang="en-US" sz="3600">
                <a:solidFill>
                  <a:srgbClr val="FFFFFF"/>
                </a:solidFill>
              </a:rPr>
              <a:t>46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3"/>
          <p:cNvSpPr/>
          <p:nvPr/>
        </p:nvSpPr>
        <p:spPr>
          <a:xfrm>
            <a:off x="0" y="6391656"/>
            <a:ext cx="12191695" cy="466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3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6" name="Google Shape;966;p13"/>
          <p:cNvPicPr preferRelativeResize="0"/>
          <p:nvPr/>
        </p:nvPicPr>
        <p:blipFill rotWithShape="1">
          <a:blip r:embed="rId7">
            <a:alphaModFix/>
          </a:blip>
          <a:srcRect b="0" l="-133" r="-133" t="0"/>
          <a:stretch/>
        </p:blipFill>
        <p:spPr>
          <a:xfrm>
            <a:off x="609905" y="6572707"/>
            <a:ext cx="8595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3"/>
          <p:cNvSpPr txBox="1"/>
          <p:nvPr/>
        </p:nvSpPr>
        <p:spPr>
          <a:xfrm>
            <a:off x="771754" y="6543446"/>
            <a:ext cx="128656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Key Insights Summary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3"/>
          <p:cNvSpPr txBox="1"/>
          <p:nvPr/>
        </p:nvSpPr>
        <p:spPr>
          <a:xfrm>
            <a:off x="11219688" y="6543446"/>
            <a:ext cx="4572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29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ab35069ec2_2_10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3ab35069ec2_2_10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3ab35069ec2_2_106"/>
          <p:cNvSpPr txBox="1"/>
          <p:nvPr/>
        </p:nvSpPr>
        <p:spPr>
          <a:xfrm>
            <a:off x="8326526" y="3353105"/>
            <a:ext cx="7086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800">
                <a:solidFill>
                  <a:srgbClr val="FFFFFF"/>
                </a:solidFill>
              </a:rPr>
              <a:t>6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3ab35069ec2_2_106"/>
          <p:cNvSpPr/>
          <p:nvPr/>
        </p:nvSpPr>
        <p:spPr>
          <a:xfrm>
            <a:off x="1143000" y="1619402"/>
            <a:ext cx="1019700" cy="9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3ab35069ec2_2_106"/>
          <p:cNvSpPr/>
          <p:nvPr/>
        </p:nvSpPr>
        <p:spPr>
          <a:xfrm>
            <a:off x="1143000" y="3019349"/>
            <a:ext cx="761700" cy="576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3ab35069ec2_2_106"/>
          <p:cNvSpPr/>
          <p:nvPr/>
        </p:nvSpPr>
        <p:spPr>
          <a:xfrm>
            <a:off x="1143000" y="4733849"/>
            <a:ext cx="9905700" cy="900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ab35069ec2_2_106"/>
          <p:cNvSpPr txBox="1"/>
          <p:nvPr/>
        </p:nvSpPr>
        <p:spPr>
          <a:xfrm>
            <a:off x="1143000" y="1352398"/>
            <a:ext cx="113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g3ab35069ec2_2_106"/>
          <p:cNvSpPr txBox="1"/>
          <p:nvPr/>
        </p:nvSpPr>
        <p:spPr>
          <a:xfrm>
            <a:off x="2310689" y="1376172"/>
            <a:ext cx="270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Appendix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g3ab35069ec2_2_106"/>
          <p:cNvSpPr txBox="1"/>
          <p:nvPr/>
        </p:nvSpPr>
        <p:spPr>
          <a:xfrm>
            <a:off x="1143000" y="1790400"/>
            <a:ext cx="5996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FF"/>
                </a:solidFill>
              </a:rPr>
              <a:t>부록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g3ab35069ec2_2_106"/>
          <p:cNvSpPr txBox="1"/>
          <p:nvPr/>
        </p:nvSpPr>
        <p:spPr>
          <a:xfrm>
            <a:off x="1143000" y="3400646"/>
            <a:ext cx="40674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DBEAFE"/>
                </a:solidFill>
                <a:latin typeface="Noto Sans KR"/>
                <a:ea typeface="Noto Sans KR"/>
                <a:cs typeface="Noto Sans KR"/>
                <a:sym typeface="Noto Sans KR"/>
              </a:rPr>
              <a:t>참고문헌</a:t>
            </a:r>
            <a:endParaRPr sz="18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4" name="Google Shape;984;g3ab35069ec2_2_106"/>
          <p:cNvSpPr txBox="1"/>
          <p:nvPr/>
        </p:nvSpPr>
        <p:spPr>
          <a:xfrm>
            <a:off x="304495" y="6391656"/>
            <a:ext cx="1667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g3ab35069ec2_2_106"/>
          <p:cNvSpPr txBox="1"/>
          <p:nvPr/>
        </p:nvSpPr>
        <p:spPr>
          <a:xfrm>
            <a:off x="11281182" y="6391650"/>
            <a:ext cx="698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30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/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b35069ec2_2_14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3ab35069ec2_2_14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3ab35069ec2_2_143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3ab35069ec2_2_143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3ab35069ec2_2_143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g3ab35069ec2_2_143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g3ab35069ec2_2_143"/>
          <p:cNvSpPr txBox="1"/>
          <p:nvPr/>
        </p:nvSpPr>
        <p:spPr>
          <a:xfrm>
            <a:off x="609905" y="666598"/>
            <a:ext cx="4658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111827"/>
                </a:solidFill>
              </a:rPr>
              <a:t>참고문헌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g3ab35069ec2_2_143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3ab35069ec2_2_143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3ab35069ec2_2_143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3ab35069ec2_2_143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3ab35069ec2_2_143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3ab35069ec2_2_143"/>
          <p:cNvSpPr txBox="1"/>
          <p:nvPr/>
        </p:nvSpPr>
        <p:spPr>
          <a:xfrm>
            <a:off x="587375" y="1381125"/>
            <a:ext cx="11086800" cy="5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Albers, J. D., Koster, A., Sezer, B., Meisters, R., Chan, J. A., Wesselius, A., Schram, M. T., De Galan, B. E., Lakerveld, J., &amp; Bosma, H. (2025). Socioeconomic position and type 2 diabetes: Examining the mediating role of social cohesion—The Maastricht Study. </a:t>
            </a:r>
            <a:r>
              <a:rPr i="1" lang="en-US" sz="1100">
                <a:solidFill>
                  <a:schemeClr val="dk1"/>
                </a:solidFill>
              </a:rPr>
              <a:t>Social Science &amp; Medicine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376</a:t>
            </a:r>
            <a:r>
              <a:rPr lang="en-US" sz="1100">
                <a:solidFill>
                  <a:schemeClr val="dk1"/>
                </a:solidFill>
              </a:rPr>
              <a:t>, 118046.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https://doi.org/10.1016/j.socscimed.2025.118046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Duan, M.-J. F., Zhu, Y., Dekker, L. H., Mierau, J. O., Corpeleijn, E., Bakker, S. J. L., &amp; Navis, G. (2022). Effects of Education and Income on Incident Type 2 Diabetes and Cardiovascular Diseases: A Dutch Prospective Study. </a:t>
            </a:r>
            <a:r>
              <a:rPr i="1" lang="en-US" sz="1100">
                <a:solidFill>
                  <a:schemeClr val="dk1"/>
                </a:solidFill>
              </a:rPr>
              <a:t>Journal of General Internal Medicine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37</a:t>
            </a:r>
            <a:r>
              <a:rPr lang="en-US" sz="1100">
                <a:solidFill>
                  <a:schemeClr val="dk1"/>
                </a:solidFill>
              </a:rPr>
              <a:t>(15), 3907–3916.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https://doi.org/10.1007/s11606-022-07548-8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Hill-Briggs, F., Adler, N. E., Berkowitz, S. A., Chin, M. H., Gary-Webb, T. L., Navas-Acien, A., Thornton, P. L., &amp; Haire-Joshu, D. (2021). Social Determinants of Health and Diabetes: A Scientific Review. </a:t>
            </a:r>
            <a:r>
              <a:rPr i="1" lang="en-US" sz="1100">
                <a:solidFill>
                  <a:schemeClr val="dk1"/>
                </a:solidFill>
              </a:rPr>
              <a:t>Diabetes Care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44</a:t>
            </a:r>
            <a:r>
              <a:rPr lang="en-US" sz="1100">
                <a:solidFill>
                  <a:schemeClr val="dk1"/>
                </a:solidFill>
              </a:rPr>
              <a:t>(1), 258–279.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https://doi.org/10.2337/dci20-0053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Ismail, L., Materwala, H., &amp; Al Kaabi, J. (2021). Association of risk factors with type 2 diabetes: A systematic review. </a:t>
            </a:r>
            <a:r>
              <a:rPr i="1" lang="en-US" sz="1100">
                <a:solidFill>
                  <a:schemeClr val="dk1"/>
                </a:solidFill>
              </a:rPr>
              <a:t>Computational and Structural Biotechnology Journal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19</a:t>
            </a:r>
            <a:r>
              <a:rPr lang="en-US" sz="1100">
                <a:solidFill>
                  <a:schemeClr val="dk1"/>
                </a:solidFill>
              </a:rPr>
              <a:t>, 1759–1785.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https://doi.org/10.1016/j.csbj.2021.03.003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Katiyar, D. A. (2023). </a:t>
            </a:r>
            <a:r>
              <a:rPr i="1" lang="en-US" sz="1100">
                <a:solidFill>
                  <a:schemeClr val="dk1"/>
                </a:solidFill>
              </a:rPr>
              <a:t>Diabetes mellitus: Risk Factors Contributing to Type 2Diabetes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Kim, H.-J., Hwang, J.-E., &amp; Boo, Y.-K. (2023). Lifestyle Factors Affecting Blood Sugar Control by Workers with Type 2 Diabetes using the Korean National Health and Nutrition Examination Survey, 2016-2020. </a:t>
            </a:r>
            <a:r>
              <a:rPr i="1" lang="en-US" sz="1100">
                <a:solidFill>
                  <a:schemeClr val="dk1"/>
                </a:solidFill>
              </a:rPr>
              <a:t>Journal of the Korea Academia-Industrial cooperation Society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24</a:t>
            </a:r>
            <a:r>
              <a:rPr lang="en-US" sz="1100">
                <a:solidFill>
                  <a:schemeClr val="dk1"/>
                </a:solidFill>
              </a:rPr>
              <a:t>(6), 105–115.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https://doi.org/10.5762/KAIS.2023.24.6.105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Kim, S.-R., Han, K., Choi, J.-Y., Ersek, J., Liu, J., Jo, S.-J., Lee, K.-S., Yim, H. W., Lee, W.-C., Park, Y. G., Lee, S.-H., &amp; Park, Y.-M. (2015). Age- and Sex-Specific Relationships between Household Income, Education, and Diabetes Mellitus in Korean Adults: The Korea National Health and Nutrition Examination Survey, 2008-2010. </a:t>
            </a:r>
            <a:r>
              <a:rPr i="1" lang="en-US" sz="1100">
                <a:solidFill>
                  <a:schemeClr val="dk1"/>
                </a:solidFill>
              </a:rPr>
              <a:t>PLOS ONE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10</a:t>
            </a:r>
            <a:r>
              <a:rPr lang="en-US" sz="1100">
                <a:solidFill>
                  <a:schemeClr val="dk1"/>
                </a:solidFill>
              </a:rPr>
              <a:t>(1), e0117034.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https://doi.org/10.1371/journal.pone.0117034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1004" name="Google Shape;1004;g3ab35069ec2_2_143"/>
          <p:cNvSpPr txBox="1"/>
          <p:nvPr/>
        </p:nvSpPr>
        <p:spPr>
          <a:xfrm>
            <a:off x="11281182" y="6391650"/>
            <a:ext cx="698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31 /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ab35069ec2_2_17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ab35069ec2_2_17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3ab35069ec2_2_172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3ab35069ec2_2_172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ab35069ec2_2_172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3ab35069ec2_2_172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3ab35069ec2_2_172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3ab35069ec2_2_172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3ab35069ec2_2_172"/>
          <p:cNvSpPr txBox="1"/>
          <p:nvPr/>
        </p:nvSpPr>
        <p:spPr>
          <a:xfrm>
            <a:off x="587375" y="539750"/>
            <a:ext cx="11086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Kim D-.J. (2008). The association of socioeconomic status with diabetes, and cardiovascular disease. The Korean Journal of Medicine (Korean J Med), 74(4), 349-357.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Ley, S. (2023). </a:t>
            </a:r>
            <a:r>
              <a:rPr i="1" lang="en-US" sz="1100">
                <a:solidFill>
                  <a:schemeClr val="dk1"/>
                </a:solidFill>
              </a:rPr>
              <a:t>Chapter 13: Risk Factors for Type 2 Diabetes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Liu, C., He, L., Li, Y., Yang, A., Zhang, K., &amp; Luo, B. (2023). Diabetes risk among US adults with different socioeconomic status and behavioral lifestyles: Evidence from the National Health and Nutrition Examination Survey. </a:t>
            </a:r>
            <a:r>
              <a:rPr i="1" lang="en-US" sz="1100">
                <a:solidFill>
                  <a:schemeClr val="dk1"/>
                </a:solidFill>
              </a:rPr>
              <a:t>Frontiers in Public Health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11</a:t>
            </a:r>
            <a:r>
              <a:rPr lang="en-US" sz="1100">
                <a:solidFill>
                  <a:schemeClr val="dk1"/>
                </a:solidFill>
              </a:rPr>
              <a:t>, 1197947.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https://doi.org/10.3389/fpubh.2023.1197947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Risk Factors of Diabetes</a:t>
            </a:r>
            <a:r>
              <a:rPr lang="en-US" sz="1100">
                <a:solidFill>
                  <a:schemeClr val="dk1"/>
                </a:solidFill>
              </a:rPr>
              <a:t>. (2023).</a:t>
            </a:r>
            <a:endParaRPr sz="11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Sharma, U. K., Pujani, M., &amp; . A. (2024a). Type-II-Diabetes Mellitus- Etiology, Epidemiology, Risk Factors and Diagnosis and Insight into Demography (Urban Versus Rural). </a:t>
            </a:r>
            <a:r>
              <a:rPr i="1" lang="en-US" sz="1100">
                <a:solidFill>
                  <a:schemeClr val="dk1"/>
                </a:solidFill>
              </a:rPr>
              <a:t>International Journal of Health Sciences and Research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14</a:t>
            </a:r>
            <a:r>
              <a:rPr lang="en-US" sz="1100">
                <a:solidFill>
                  <a:schemeClr val="dk1"/>
                </a:solidFill>
              </a:rPr>
              <a:t>(1), 283–290.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https://doi.org/10.52403/ijhsr.20240136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Sharma, U. K., Pujani, M., &amp; . A. (2024b). Type-II-Diabetes Mellitus- Etiology, Epidemiology, Risk Factors and Diagnosis and Insight into Demography (Urban Versus Rural). </a:t>
            </a:r>
            <a:r>
              <a:rPr i="1" lang="en-US" sz="1100">
                <a:solidFill>
                  <a:schemeClr val="dk1"/>
                </a:solidFill>
              </a:rPr>
              <a:t>International Journal of Health Sciences and Research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14</a:t>
            </a:r>
            <a:r>
              <a:rPr lang="en-US" sz="1100">
                <a:solidFill>
                  <a:schemeClr val="dk1"/>
                </a:solidFill>
              </a:rPr>
              <a:t>(1), 283–290.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https://doi.org/10.52403/ijhsr.20240136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Song, Z., Yang, R., Wang, W., Huang, N., Zhuang, Z., Han, Y., Qi, L., Xu, M., Tang, Y., &amp; Huang, T. (2021). Association of healthy lifestyle including a healthy sleep pattern with incident type 2 diabetes mellitus among individuals with hypertension. </a:t>
            </a:r>
            <a:r>
              <a:rPr i="1" lang="en-US" sz="1100">
                <a:solidFill>
                  <a:schemeClr val="dk1"/>
                </a:solidFill>
              </a:rPr>
              <a:t>Cardiovascular Diabetology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20</a:t>
            </a:r>
            <a:r>
              <a:rPr lang="en-US" sz="1100">
                <a:solidFill>
                  <a:schemeClr val="dk1"/>
                </a:solidFill>
              </a:rPr>
              <a:t>(1), 239.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https://doi.org/10.1186/s12933-021-01434-z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The InterAct Consortium. (2012). Long-Term Risk of Incident Type 2 Diabetes and Measures of Overall and Regional Obesity: The EPIC-InterAct Case-Cohort Study. </a:t>
            </a:r>
            <a:r>
              <a:rPr i="1" lang="en-US" sz="1100">
                <a:solidFill>
                  <a:schemeClr val="dk1"/>
                </a:solidFill>
              </a:rPr>
              <a:t>PLoS Medicine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9</a:t>
            </a:r>
            <a:r>
              <a:rPr lang="en-US" sz="1100">
                <a:solidFill>
                  <a:schemeClr val="dk1"/>
                </a:solidFill>
              </a:rPr>
              <a:t>(6), e1001230.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https://doi.org/10.1371/journal.pmed.1001230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Wang, P., Gao, X., Willett, W. C., &amp; Giovannucci, E. L. (2024). Socioeconomic Status, Diet, and Behavioral Factors and Cardiometabolic Diseases and Mortality. </a:t>
            </a:r>
            <a:r>
              <a:rPr i="1" lang="en-US" sz="1100">
                <a:solidFill>
                  <a:schemeClr val="dk1"/>
                </a:solidFill>
              </a:rPr>
              <a:t>JAMA Network Open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7</a:t>
            </a:r>
            <a:r>
              <a:rPr lang="en-US" sz="1100">
                <a:solidFill>
                  <a:schemeClr val="dk1"/>
                </a:solidFill>
              </a:rPr>
              <a:t>(12), e2451837.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https://doi.org/10.1001/jamanetworkopen.2024.51837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Zhou, P., Geng, X., Zhang, C., Li, T., Li, F., Cao, Y., Mao, D., Liu, Y., Wang, N., Li, K., Xiao, Z., Shang, X., Feng, C., &amp; Zong, G. (2025). The influence of socioeconomic disparities on the association of physical behavior with incident type 2 diabetes. </a:t>
            </a:r>
            <a:r>
              <a:rPr i="1" lang="en-US" sz="1100">
                <a:solidFill>
                  <a:schemeClr val="dk1"/>
                </a:solidFill>
              </a:rPr>
              <a:t>BMC Public Health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i="1" lang="en-US" sz="1100">
                <a:solidFill>
                  <a:schemeClr val="dk1"/>
                </a:solidFill>
              </a:rPr>
              <a:t>25</a:t>
            </a:r>
            <a:r>
              <a:rPr lang="en-US" sz="1100">
                <a:solidFill>
                  <a:schemeClr val="dk1"/>
                </a:solidFill>
              </a:rPr>
              <a:t>(1), 3579.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6"/>
              </a:rPr>
              <a:t>https://doi.org/10.1186/s12889-025-24359-8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19" name="Google Shape;1019;g3ab35069ec2_2_172"/>
          <p:cNvSpPr txBox="1"/>
          <p:nvPr/>
        </p:nvSpPr>
        <p:spPr>
          <a:xfrm>
            <a:off x="11281182" y="6391650"/>
            <a:ext cx="698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 /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b27b3145f_1_209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ab27b3145f_1_209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ab27b3145f_1_209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ab27b3145f_1_209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ab27b3145f_1_209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ab27b3145f_1_209"/>
          <p:cNvSpPr txBox="1"/>
          <p:nvPr/>
        </p:nvSpPr>
        <p:spPr>
          <a:xfrm>
            <a:off x="1642233" y="457200"/>
            <a:ext cx="25032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Background &amp; Topic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3ab27b3145f_1_209"/>
          <p:cNvSpPr txBox="1"/>
          <p:nvPr/>
        </p:nvSpPr>
        <p:spPr>
          <a:xfrm>
            <a:off x="609905" y="666598"/>
            <a:ext cx="50202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연구 배경 및 주제 선정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ab27b3145f_1_209"/>
          <p:cNvSpPr/>
          <p:nvPr/>
        </p:nvSpPr>
        <p:spPr>
          <a:xfrm>
            <a:off x="609005" y="1395819"/>
            <a:ext cx="5296200" cy="4753200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ab27b3145f_1_209"/>
          <p:cNvSpPr/>
          <p:nvPr/>
        </p:nvSpPr>
        <p:spPr>
          <a:xfrm>
            <a:off x="923994" y="1707634"/>
            <a:ext cx="533100" cy="533100"/>
          </a:xfrm>
          <a:prstGeom prst="roundRect">
            <a:avLst>
              <a:gd fmla="val 171527" name="adj"/>
            </a:avLst>
          </a:prstGeom>
          <a:solidFill>
            <a:srgbClr val="FFFFFF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g3ab27b3145f_1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249" y="185988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ab27b3145f_1_209"/>
          <p:cNvSpPr txBox="1"/>
          <p:nvPr/>
        </p:nvSpPr>
        <p:spPr>
          <a:xfrm>
            <a:off x="1642219" y="1793069"/>
            <a:ext cx="2324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Noto Sans KR"/>
              <a:buNone/>
            </a:pPr>
            <a:r>
              <a:rPr b="1" lang="en-US" sz="1800">
                <a:solidFill>
                  <a:srgbClr val="111827"/>
                </a:solidFill>
                <a:latin typeface="Noto Sans KR"/>
                <a:ea typeface="Noto Sans KR"/>
                <a:cs typeface="Noto Sans KR"/>
                <a:sym typeface="Noto Sans KR"/>
              </a:rPr>
              <a:t>분석목적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ab27b3145f_1_209"/>
          <p:cNvSpPr txBox="1"/>
          <p:nvPr/>
        </p:nvSpPr>
        <p:spPr>
          <a:xfrm>
            <a:off x="1175279" y="3014173"/>
            <a:ext cx="4167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00"/>
              <a:buFont typeface="Noto Sans KR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g3ab27b3145f_1_209"/>
          <p:cNvGrpSpPr/>
          <p:nvPr/>
        </p:nvGrpSpPr>
        <p:grpSpPr>
          <a:xfrm>
            <a:off x="869875" y="2994099"/>
            <a:ext cx="4667100" cy="1763174"/>
            <a:chOff x="923544" y="4603616"/>
            <a:chExt cx="4667100" cy="1414500"/>
          </a:xfrm>
        </p:grpSpPr>
        <p:sp>
          <p:nvSpPr>
            <p:cNvPr id="125" name="Google Shape;125;g3ab27b3145f_1_209"/>
            <p:cNvSpPr/>
            <p:nvPr/>
          </p:nvSpPr>
          <p:spPr>
            <a:xfrm>
              <a:off x="923544" y="4603616"/>
              <a:ext cx="4667100" cy="1414500"/>
            </a:xfrm>
            <a:prstGeom prst="roundRect">
              <a:avLst>
                <a:gd fmla="val 5632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bl" dir="5400000" dist="25400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3ab27b3145f_1_209"/>
            <p:cNvSpPr/>
            <p:nvPr/>
          </p:nvSpPr>
          <p:spPr>
            <a:xfrm>
              <a:off x="923544" y="4619549"/>
              <a:ext cx="38400" cy="1362600"/>
            </a:xfrm>
            <a:prstGeom prst="rect">
              <a:avLst/>
            </a:prstGeom>
            <a:solidFill>
              <a:srgbClr val="10B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127" name="Google Shape;127;g3ab27b3145f_1_2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0549" y="4886554"/>
              <a:ext cx="190195" cy="190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g3ab27b3145f_1_209"/>
            <p:cNvSpPr txBox="1"/>
            <p:nvPr/>
          </p:nvSpPr>
          <p:spPr>
            <a:xfrm>
              <a:off x="1495044" y="4858207"/>
              <a:ext cx="2882100" cy="2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00"/>
                <a:buFont typeface="Noto Sans KR"/>
                <a:buNone/>
              </a:pPr>
              <a:r>
                <a:rPr b="1" lang="en-US" sz="1300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분석목적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3ab27b3145f_1_209"/>
            <p:cNvSpPr txBox="1"/>
            <p:nvPr/>
          </p:nvSpPr>
          <p:spPr>
            <a:xfrm>
              <a:off x="1228944" y="4992929"/>
              <a:ext cx="4101000" cy="9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300"/>
                <a:buFont typeface="Noto Sans KR"/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300"/>
                <a:buFont typeface="Noto Sans KR"/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본 분석은 Kaggle의 Diabetes Health Indicators (BRFSS) 데이터셋을 활용하여, 단순한 예측 모델링을 넘어 건강 지표들 간의 상호작용과 당뇨병 발병의 인과 경로를 규명하는 것을 목적으로 합니다.</a:t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g3ab27b3145f_1_209"/>
          <p:cNvSpPr/>
          <p:nvPr/>
        </p:nvSpPr>
        <p:spPr>
          <a:xfrm>
            <a:off x="6292050" y="1395819"/>
            <a:ext cx="5296200" cy="4753200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b27b3145f_1_209"/>
          <p:cNvSpPr/>
          <p:nvPr/>
        </p:nvSpPr>
        <p:spPr>
          <a:xfrm>
            <a:off x="6574210" y="1727101"/>
            <a:ext cx="533100" cy="533100"/>
          </a:xfrm>
          <a:prstGeom prst="roundRect">
            <a:avLst>
              <a:gd fmla="val 171527" name="adj"/>
            </a:avLst>
          </a:prstGeom>
          <a:solidFill>
            <a:srgbClr val="FFFFFF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g3ab27b3145f_1_209"/>
          <p:cNvPicPr preferRelativeResize="0"/>
          <p:nvPr/>
        </p:nvPicPr>
        <p:blipFill rotWithShape="1">
          <a:blip r:embed="rId5">
            <a:alphaModFix/>
          </a:blip>
          <a:srcRect b="-50" l="0" r="0" t="-40"/>
          <a:stretch/>
        </p:blipFill>
        <p:spPr>
          <a:xfrm>
            <a:off x="6712284" y="1879806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b27b3145f_1_209"/>
          <p:cNvSpPr txBox="1"/>
          <p:nvPr/>
        </p:nvSpPr>
        <p:spPr>
          <a:xfrm>
            <a:off x="7260010" y="1815223"/>
            <a:ext cx="1562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Noto Sans KR"/>
              <a:buNone/>
            </a:pPr>
            <a:r>
              <a:rPr b="1" lang="en-US" sz="1800">
                <a:solidFill>
                  <a:srgbClr val="111827"/>
                </a:solidFill>
                <a:latin typeface="Noto Sans KR"/>
                <a:ea typeface="Noto Sans KR"/>
                <a:cs typeface="Noto Sans KR"/>
                <a:sym typeface="Noto Sans KR"/>
              </a:rPr>
              <a:t>주제선정 이유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ab27b3145f_1_209"/>
          <p:cNvSpPr txBox="1"/>
          <p:nvPr/>
        </p:nvSpPr>
        <p:spPr>
          <a:xfrm>
            <a:off x="6832875" y="2642773"/>
            <a:ext cx="40491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Noto Sans KR"/>
              <a:buNone/>
            </a:pPr>
            <a:r>
              <a:rPr lang="en-US">
                <a:solidFill>
                  <a:srgbClr val="1D1C1D"/>
                </a:solidFill>
                <a:highlight>
                  <a:srgbClr val="F8F8F8"/>
                </a:highlight>
                <a:latin typeface="Calibri"/>
                <a:ea typeface="Calibri"/>
                <a:cs typeface="Calibri"/>
                <a:sym typeface="Calibri"/>
              </a:rPr>
              <a:t>당뇨병은 완치보다 관리와 예방이 중요한 질환입니다.</a:t>
            </a:r>
            <a:endParaRPr>
              <a:solidFill>
                <a:srgbClr val="1D1C1D"/>
              </a:solidFill>
              <a:highlight>
                <a:srgbClr val="F8F8F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Noto Sans KR"/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Noto Sans KR"/>
              <a:buNone/>
            </a:pPr>
            <a:r>
              <a:rPr lang="en-US">
                <a:solidFill>
                  <a:srgbClr val="1D1C1D"/>
                </a:solidFill>
                <a:highlight>
                  <a:srgbClr val="F8F8F8"/>
                </a:highlight>
                <a:latin typeface="Calibri"/>
                <a:ea typeface="Calibri"/>
                <a:cs typeface="Calibri"/>
                <a:sym typeface="Calibri"/>
              </a:rPr>
              <a:t> 분석을 통해 고위험군을 선별해낼 수 있다면, 의료자원을 효율적으로 배분하고 환자 스스로 조심하게 만드는 예방 의학적 가치가 크다고 생각하여 당뇨병 진단 데이터를 선택했습니다</a:t>
            </a:r>
            <a:endParaRPr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ab27b3145f_1_209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b27b3145f_1_209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g3ab27b3145f_1_209"/>
          <p:cNvPicPr preferRelativeResize="0"/>
          <p:nvPr/>
        </p:nvPicPr>
        <p:blipFill rotWithShape="1">
          <a:blip r:embed="rId6">
            <a:alphaModFix/>
          </a:blip>
          <a:srcRect b="0" l="-130" r="-140" t="0"/>
          <a:stretch/>
        </p:blipFill>
        <p:spPr>
          <a:xfrm>
            <a:off x="609905" y="6572707"/>
            <a:ext cx="8595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ab27b3145f_1_209"/>
          <p:cNvSpPr txBox="1"/>
          <p:nvPr/>
        </p:nvSpPr>
        <p:spPr>
          <a:xfrm>
            <a:off x="771754" y="6543446"/>
            <a:ext cx="12867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Key Insights Summary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ab27b3145f_1_209"/>
          <p:cNvSpPr txBox="1"/>
          <p:nvPr/>
        </p:nvSpPr>
        <p:spPr>
          <a:xfrm>
            <a:off x="11219688" y="6543446"/>
            <a:ext cx="4572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ab27b3145f_1_209"/>
          <p:cNvSpPr/>
          <p:nvPr/>
        </p:nvSpPr>
        <p:spPr>
          <a:xfrm>
            <a:off x="6574191" y="3061383"/>
            <a:ext cx="26400" cy="16959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g3ab27b3145f_1_209"/>
          <p:cNvCxnSpPr>
            <a:stCxn id="140" idx="2"/>
          </p:cNvCxnSpPr>
          <p:nvPr/>
        </p:nvCxnSpPr>
        <p:spPr>
          <a:xfrm flipH="1" rot="10800000">
            <a:off x="6587391" y="4734783"/>
            <a:ext cx="4626600" cy="22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3eb09a040_0_108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b3eb09a040_0_108"/>
          <p:cNvSpPr txBox="1"/>
          <p:nvPr/>
        </p:nvSpPr>
        <p:spPr>
          <a:xfrm>
            <a:off x="1642233" y="457200"/>
            <a:ext cx="25032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Background &amp; Topic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b3eb09a040_0_108"/>
          <p:cNvSpPr txBox="1"/>
          <p:nvPr/>
        </p:nvSpPr>
        <p:spPr>
          <a:xfrm>
            <a:off x="609899" y="666600"/>
            <a:ext cx="6318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연구 배경 및 주제 선정 -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기존연구 소개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b3eb09a040_0_108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b3eb09a040_0_108"/>
          <p:cNvSpPr/>
          <p:nvPr/>
        </p:nvSpPr>
        <p:spPr>
          <a:xfrm>
            <a:off x="609000" y="1395825"/>
            <a:ext cx="11044500" cy="4753200"/>
          </a:xfrm>
          <a:prstGeom prst="roundRect">
            <a:avLst>
              <a:gd fmla="val 617" name="adj"/>
            </a:avLst>
          </a:prstGeom>
          <a:solidFill>
            <a:srgbClr val="FFFFFF"/>
          </a:solidFill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b3eb09a040_0_108"/>
          <p:cNvSpPr txBox="1"/>
          <p:nvPr/>
        </p:nvSpPr>
        <p:spPr>
          <a:xfrm>
            <a:off x="436769" y="1385613"/>
            <a:ext cx="11044500" cy="47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당뇨병은 단순한 혈당 상승이 아닌 복합적 상호작용의 산물입니다.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“제2형 당뇨병은 </a:t>
            </a:r>
            <a:r>
              <a:rPr b="1"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유전적 요인, 생활습관, 사회·환경적 요인, 신체·대사 상태</a:t>
            </a: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가 복합적으로 작용하는 다인성 질환으로 알려져 있다” (Park, 2011)</a:t>
            </a:r>
            <a:endParaRPr i="1"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“다수의 역학 연구에서 </a:t>
            </a:r>
            <a:r>
              <a:rPr b="1"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연령, 비만(BMI), 혈압, 지질 지표</a:t>
            </a: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 등은 일관된 위험 요인으로 보고된다다”  (Umesh Kumar Sharma, 2024)</a:t>
            </a:r>
            <a:endParaRPr i="1"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“</a:t>
            </a:r>
            <a:r>
              <a:rPr b="1"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생활습관(신체활동, 식습관)</a:t>
            </a: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 및 </a:t>
            </a:r>
            <a:r>
              <a:rPr b="1"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가족력·기저질환</a:t>
            </a:r>
            <a:r>
              <a:rPr i="1" lang="en-US" sz="1150">
                <a:solidFill>
                  <a:srgbClr val="1D1C1D"/>
                </a:solidFill>
                <a:highlight>
                  <a:srgbClr val="F8F8F8"/>
                </a:highlight>
              </a:rPr>
              <a:t>은 당뇨 발생 위험을 조절하는 주요 요인으로 제시된다다”(Arya P, 2023)</a:t>
            </a:r>
            <a:endParaRPr i="1"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기존 연구의 한계를 극복하는 </a:t>
            </a:r>
            <a:r>
              <a:rPr b="1" lang="en-US" sz="2000">
                <a:solidFill>
                  <a:schemeClr val="dk1"/>
                </a:solidFill>
              </a:rPr>
              <a:t>복합 요인 상호작용 분석 기반의 당뇨병 예방 전략</a:t>
            </a:r>
            <a:r>
              <a:rPr lang="en-US" sz="2000">
                <a:solidFill>
                  <a:schemeClr val="dk1"/>
                </a:solidFill>
              </a:rPr>
              <a:t>을 세우고자 합니다.</a:t>
            </a:r>
            <a:endParaRPr i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b3eb09a040_0_108"/>
          <p:cNvSpPr txBox="1"/>
          <p:nvPr/>
        </p:nvSpPr>
        <p:spPr>
          <a:xfrm>
            <a:off x="11511991" y="654405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/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8"/>
          <p:cNvPicPr preferRelativeResize="0"/>
          <p:nvPr/>
        </p:nvPicPr>
        <p:blipFill rotWithShape="1">
          <a:blip r:embed="rId3">
            <a:alphaModFix amt="10000"/>
          </a:blip>
          <a:srcRect b="0" l="-38886" r="-38886" t="0"/>
          <a:stretch/>
        </p:blipFill>
        <p:spPr>
          <a:xfrm>
            <a:off x="-67075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8326526" y="3353105"/>
            <a:ext cx="7086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0"/>
              <a:buFont typeface="Arial"/>
              <a:buNone/>
            </a:pPr>
            <a:r>
              <a:rPr b="1" i="0" lang="en-US" sz="2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143000" y="1619402"/>
            <a:ext cx="1019556" cy="9144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1143000" y="3019349"/>
            <a:ext cx="761695" cy="57607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1143000" y="4733849"/>
            <a:ext cx="9905695" cy="9144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143000" y="1352398"/>
            <a:ext cx="11338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2256447" y="1352397"/>
            <a:ext cx="270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and Feature Design</a:t>
            </a:r>
            <a:endParaRPr sz="1200">
              <a:solidFill>
                <a:srgbClr val="BFDB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143000" y="1790400"/>
            <a:ext cx="63429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lt1"/>
                </a:solidFill>
              </a:rPr>
              <a:t>데이터 및 변수 설계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1143000" y="3172566"/>
            <a:ext cx="5766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650"/>
              <a:buChar char="-"/>
            </a:pPr>
            <a:r>
              <a:rPr lang="en-US" sz="1650">
                <a:solidFill>
                  <a:srgbClr val="DBEAFE"/>
                </a:solidFill>
              </a:rPr>
              <a:t>데이터 개요</a:t>
            </a:r>
            <a:endParaRPr sz="1650">
              <a:solidFill>
                <a:srgbClr val="DBEAF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rgbClr val="DBEAFE"/>
                </a:solidFill>
              </a:rPr>
              <a:t>   -   변수 분류 및 선정 기준</a:t>
            </a:r>
            <a:endParaRPr sz="1650">
              <a:solidFill>
                <a:srgbClr val="DBEAF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EAFE"/>
              </a:buClr>
              <a:buSzPts val="1800"/>
              <a:buFont typeface="Noto Sans KR"/>
              <a:buNone/>
            </a:pPr>
            <a:r>
              <a:rPr lang="en-US" sz="1650">
                <a:solidFill>
                  <a:srgbClr val="DBEAFE"/>
                </a:solidFill>
              </a:rPr>
              <a:t>   -   탐색적 데이터 분석(EDA)</a:t>
            </a:r>
            <a:endParaRPr sz="2300">
              <a:solidFill>
                <a:srgbClr val="DBEAF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304495" y="6391656"/>
            <a:ext cx="1666951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Diabetes Prediction Modeling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11511991" y="654405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b="0" i="0" lang="en-US" sz="9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/ </a:t>
            </a:r>
            <a:r>
              <a:rPr lang="en-US" sz="9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0" y="1334110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609905" y="457200"/>
            <a:ext cx="92903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1506931" y="457200"/>
            <a:ext cx="167335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1642262" y="457200"/>
            <a:ext cx="1672438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DesignData and Feature</a:t>
            </a:r>
            <a:endParaRPr sz="10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609905" y="666598"/>
            <a:ext cx="4657954" cy="486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111827"/>
                </a:solidFill>
              </a:rPr>
              <a:t>데이터 개요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619049" y="2533802"/>
            <a:ext cx="6991502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619049" y="3343046"/>
            <a:ext cx="6991502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619049" y="4153205"/>
            <a:ext cx="6991502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609900" y="1317075"/>
            <a:ext cx="11064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Diabetes Dataset 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Diabetes Health Indicators Dataset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 Comprehensive Dataset of 100,000 Patient Records for Diabetes Risk Analysis (Source: Kaggle)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609875" y="2277450"/>
            <a:ext cx="103896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목적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연구는 임상 데이터셋을 활용하여 당뇨병 진단 여부와 관련된 다양한 위험 요인들을 탐색하고,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요인들이 당뇨병 발생과 어떤 통계적 관련성을 가지는지 검증하는 것을 목적으로 한다.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609900" y="3343050"/>
            <a:ext cx="23520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관측치: 100,000명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변수: 31개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3734075" y="8630100"/>
            <a:ext cx="354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혈당 및 당뇨 관련 임상 지표는 진단 기준에 해당하므로 정보 누수 방지를 위해 원인 분석에서는 제외함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Noto Sans KR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3eb09a040_0_9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b3eb09a040_0_90"/>
          <p:cNvSpPr/>
          <p:nvPr/>
        </p:nvSpPr>
        <p:spPr>
          <a:xfrm>
            <a:off x="15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b3eb09a040_0_90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b3eb09a040_0_90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b3eb09a040_0_90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b3eb09a040_0_90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DesignData and Feature </a:t>
            </a:r>
            <a:endParaRPr sz="10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g3b3eb09a040_0_90"/>
          <p:cNvSpPr txBox="1"/>
          <p:nvPr/>
        </p:nvSpPr>
        <p:spPr>
          <a:xfrm>
            <a:off x="609905" y="666598"/>
            <a:ext cx="4658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 대상 변수 선정 기준 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b3eb09a040_0_90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b3eb09a040_0_90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b3eb09a040_0_90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b3eb09a040_0_90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b3eb09a040_0_90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b3eb09a040_0_90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b3eb09a040_0_90"/>
          <p:cNvSpPr txBox="1"/>
          <p:nvPr/>
        </p:nvSpPr>
        <p:spPr>
          <a:xfrm>
            <a:off x="609900" y="1326000"/>
            <a:ext cx="114204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이론적 / 도메인 기반 변수 선정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앞서  제시한 기존 연구의 이론적 분류를 기준으로 분석 대상 변수를 1차적으로 선별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당뇨병의 원인 또는 위험 요인에 해당하는 변수만을 분석 대상으로 포함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진단 지표 변수의 제외 (정보 누수 방지)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기존연구(So-RaKim et al., 2014)에서는 진단 기준 또는 질병 상태를 직접 반영하는 임상 지표로 혈당, HbA1c, 인슐린 수치 등을 삼음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participants were classified as having DM if they met one of the following conditions: 1) fasting plasma glucose 126 mg/dL or higher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(glucose_fasting)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2) medical diagnosis of DM by a trained medical professional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(insulin_level)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3) treatment with oral hypoglycemic agents or insulin injections. The control status of DM was evaluated by HbA1c levels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(HbA1c)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less than 7% being regarded as the optimal level. 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요인군별 구조적 분석 설계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요인군 내 변수들은 당뇨 진단 여부(diagnosed_diabetes)와의 관련성을 요인군 단위로 개별적으로 검토할 예정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 간 성격 차이와 해석 가능성을 고려해 요인군 단위로 분석을 설계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사회경제/생활환경 요인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생활습관 요인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유전/병력 요인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신체/대사 상태 지표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3eb09a040_0_4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b3eb09a040_0_45"/>
          <p:cNvSpPr/>
          <p:nvPr/>
        </p:nvSpPr>
        <p:spPr>
          <a:xfrm>
            <a:off x="150" y="-8145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b3eb09a040_0_45"/>
          <p:cNvSpPr/>
          <p:nvPr/>
        </p:nvSpPr>
        <p:spPr>
          <a:xfrm>
            <a:off x="0" y="1334110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b3eb09a040_0_45"/>
          <p:cNvSpPr txBox="1"/>
          <p:nvPr/>
        </p:nvSpPr>
        <p:spPr>
          <a:xfrm>
            <a:off x="609905" y="457200"/>
            <a:ext cx="929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</a:t>
            </a:r>
            <a:r>
              <a:rPr lang="en-US" sz="1000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b3eb09a040_0_45"/>
          <p:cNvSpPr txBox="1"/>
          <p:nvPr/>
        </p:nvSpPr>
        <p:spPr>
          <a:xfrm>
            <a:off x="1506931" y="457200"/>
            <a:ext cx="167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b3eb09a040_0_45"/>
          <p:cNvSpPr txBox="1"/>
          <p:nvPr/>
        </p:nvSpPr>
        <p:spPr>
          <a:xfrm>
            <a:off x="1642262" y="457200"/>
            <a:ext cx="1672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DesignData and Feature </a:t>
            </a:r>
            <a:endParaRPr sz="1000">
              <a:solidFill>
                <a:srgbClr val="6B728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g3b3eb09a040_0_45"/>
          <p:cNvSpPr txBox="1"/>
          <p:nvPr/>
        </p:nvSpPr>
        <p:spPr>
          <a:xfrm>
            <a:off x="609905" y="666598"/>
            <a:ext cx="4658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111827"/>
                </a:solidFill>
              </a:rPr>
              <a:t>변수 분류 및 요인 분류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b3eb09a040_0_45"/>
          <p:cNvSpPr/>
          <p:nvPr/>
        </p:nvSpPr>
        <p:spPr>
          <a:xfrm>
            <a:off x="619049" y="2533802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b3eb09a040_0_45"/>
          <p:cNvSpPr/>
          <p:nvPr/>
        </p:nvSpPr>
        <p:spPr>
          <a:xfrm>
            <a:off x="619049" y="3343046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b3eb09a040_0_45"/>
          <p:cNvSpPr/>
          <p:nvPr/>
        </p:nvSpPr>
        <p:spPr>
          <a:xfrm>
            <a:off x="619049" y="4153205"/>
            <a:ext cx="69915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b3eb09a040_0_45"/>
          <p:cNvSpPr/>
          <p:nvPr/>
        </p:nvSpPr>
        <p:spPr>
          <a:xfrm>
            <a:off x="0" y="6391656"/>
            <a:ext cx="12191700" cy="46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b3eb09a040_0_45"/>
          <p:cNvSpPr/>
          <p:nvPr/>
        </p:nvSpPr>
        <p:spPr>
          <a:xfrm>
            <a:off x="0" y="6391656"/>
            <a:ext cx="12191700" cy="90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b3eb09a040_0_45"/>
          <p:cNvSpPr txBox="1"/>
          <p:nvPr/>
        </p:nvSpPr>
        <p:spPr>
          <a:xfrm>
            <a:off x="11282782" y="6543446"/>
            <a:ext cx="391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  <a:r>
              <a:rPr b="0" i="0" lang="en-US" sz="90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900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1" name="Google Shape;231;g3b3eb09a040_0_45"/>
          <p:cNvGraphicFramePr/>
          <p:nvPr/>
        </p:nvGraphicFramePr>
        <p:xfrm>
          <a:off x="609900" y="1321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{DE2CF391-D26A-463F-9708-CD3817F9732B}</a:tableStyleId>
              </a:tblPr>
              <a:tblGrid>
                <a:gridCol w="1300375"/>
                <a:gridCol w="523975"/>
                <a:gridCol w="7438500"/>
                <a:gridCol w="1801500"/>
              </a:tblGrid>
              <a:tr h="4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요인군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DB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개수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DB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주요 변수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DB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변수 유형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DBFE"/>
                    </a:solidFill>
                  </a:tcPr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배경변수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age, gender, ethnicity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연속형 / 범주형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사회경제/환경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education_level, income_level, employment_status, screen_time_hours_per_day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연속형 / 범주형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생활습관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smoking_status, alcohol_consumption_per_week, physical_activity, diet_score, sleep_hours_per_day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연속형 / 범주형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유전/병력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family_history_diabetes, hypertension_history, cardiovascular_history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이진 범주형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신체/대사 지표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bmi, waist_to_hip_ratio, systolic_bp, diastolic_bp, heart_rate, cholesterol_total, triglycerides, hdl_cholesterol, ldl_cholesterol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연속형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진단지표/ 제외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glucose_fasting, glucose_postprandial, insulin_level, hba1c, diabetes_risk_score,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diabetes_stage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연속형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타겟 변수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diagnosed_diabetes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이진 범주형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2025-12-29T00:10:22Z</dcterms:created>
  <dc:creator>Visual Extract to PPTX Converter</dc:creator>
</cp:coreProperties>
</file>